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4" r:id="rId2"/>
    <p:sldId id="262" r:id="rId3"/>
    <p:sldId id="258" r:id="rId4"/>
    <p:sldId id="266" r:id="rId5"/>
    <p:sldId id="257" r:id="rId6"/>
    <p:sldId id="267" r:id="rId7"/>
    <p:sldId id="268" r:id="rId8"/>
    <p:sldId id="269" r:id="rId9"/>
    <p:sldId id="270" r:id="rId10"/>
    <p:sldId id="272" r:id="rId11"/>
    <p:sldId id="281" r:id="rId12"/>
    <p:sldId id="282" r:id="rId13"/>
    <p:sldId id="283" r:id="rId14"/>
    <p:sldId id="278" r:id="rId15"/>
    <p:sldId id="285" r:id="rId16"/>
    <p:sldId id="279"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B36"/>
    <a:srgbClr val="1D334D"/>
    <a:srgbClr val="F2ED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85ABD-D3D9-4854-A65B-2E93DD38270E}" v="1" dt="2025-06-10T13:42:43.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61335" autoAdjust="0"/>
  </p:normalViewPr>
  <p:slideViewPr>
    <p:cSldViewPr snapToGrid="0">
      <p:cViewPr varScale="1">
        <p:scale>
          <a:sx n="68" d="100"/>
          <a:sy n="68" d="100"/>
        </p:scale>
        <p:origin x="2256"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Hartman" userId="7b9fc16f-d6c2-47ba-be37-17200457a451" providerId="ADAL" clId="{36B85ABD-D3D9-4854-A65B-2E93DD38270E}"/>
    <pc:docChg chg="undo custSel addSld delSld modSld">
      <pc:chgData name="Michelle Hartman" userId="7b9fc16f-d6c2-47ba-be37-17200457a451" providerId="ADAL" clId="{36B85ABD-D3D9-4854-A65B-2E93DD38270E}" dt="2025-06-10T13:43:29.175" v="202" actId="122"/>
      <pc:docMkLst>
        <pc:docMk/>
      </pc:docMkLst>
      <pc:sldChg chg="modNotesTx">
        <pc:chgData name="Michelle Hartman" userId="7b9fc16f-d6c2-47ba-be37-17200457a451" providerId="ADAL" clId="{36B85ABD-D3D9-4854-A65B-2E93DD38270E}" dt="2025-06-10T13:37:50.460" v="17" actId="6549"/>
        <pc:sldMkLst>
          <pc:docMk/>
          <pc:sldMk cId="1523127072" sldId="257"/>
        </pc:sldMkLst>
      </pc:sldChg>
      <pc:sldChg chg="modNotesTx">
        <pc:chgData name="Michelle Hartman" userId="7b9fc16f-d6c2-47ba-be37-17200457a451" providerId="ADAL" clId="{36B85ABD-D3D9-4854-A65B-2E93DD38270E}" dt="2025-06-10T13:37:28.897" v="14" actId="6549"/>
        <pc:sldMkLst>
          <pc:docMk/>
          <pc:sldMk cId="4036329138" sldId="258"/>
        </pc:sldMkLst>
      </pc:sldChg>
      <pc:sldChg chg="modSp mod modNotesTx">
        <pc:chgData name="Michelle Hartman" userId="7b9fc16f-d6c2-47ba-be37-17200457a451" providerId="ADAL" clId="{36B85ABD-D3D9-4854-A65B-2E93DD38270E}" dt="2025-06-10T13:37:18.782" v="12" actId="20577"/>
        <pc:sldMkLst>
          <pc:docMk/>
          <pc:sldMk cId="1292355959" sldId="262"/>
        </pc:sldMkLst>
        <pc:spChg chg="mod">
          <ac:chgData name="Michelle Hartman" userId="7b9fc16f-d6c2-47ba-be37-17200457a451" providerId="ADAL" clId="{36B85ABD-D3D9-4854-A65B-2E93DD38270E}" dt="2025-06-10T13:37:18.782" v="12" actId="20577"/>
          <ac:spMkLst>
            <pc:docMk/>
            <pc:sldMk cId="1292355959" sldId="262"/>
            <ac:spMk id="2" creationId="{98F0B08D-867D-5DF5-9EEF-319890CDBA25}"/>
          </ac:spMkLst>
        </pc:spChg>
      </pc:sldChg>
      <pc:sldChg chg="del modNotesTx">
        <pc:chgData name="Michelle Hartman" userId="7b9fc16f-d6c2-47ba-be37-17200457a451" providerId="ADAL" clId="{36B85ABD-D3D9-4854-A65B-2E93DD38270E}" dt="2025-06-10T13:36:56.609" v="1" actId="2696"/>
        <pc:sldMkLst>
          <pc:docMk/>
          <pc:sldMk cId="3573045556" sldId="265"/>
        </pc:sldMkLst>
      </pc:sldChg>
      <pc:sldChg chg="modNotesTx">
        <pc:chgData name="Michelle Hartman" userId="7b9fc16f-d6c2-47ba-be37-17200457a451" providerId="ADAL" clId="{36B85ABD-D3D9-4854-A65B-2E93DD38270E}" dt="2025-06-10T13:37:38.444" v="15" actId="6549"/>
        <pc:sldMkLst>
          <pc:docMk/>
          <pc:sldMk cId="1569865018" sldId="266"/>
        </pc:sldMkLst>
      </pc:sldChg>
      <pc:sldChg chg="modNotesTx">
        <pc:chgData name="Michelle Hartman" userId="7b9fc16f-d6c2-47ba-be37-17200457a451" providerId="ADAL" clId="{36B85ABD-D3D9-4854-A65B-2E93DD38270E}" dt="2025-06-10T13:38:01.951" v="18" actId="6549"/>
        <pc:sldMkLst>
          <pc:docMk/>
          <pc:sldMk cId="2695902921" sldId="267"/>
        </pc:sldMkLst>
      </pc:sldChg>
      <pc:sldChg chg="modNotesTx">
        <pc:chgData name="Michelle Hartman" userId="7b9fc16f-d6c2-47ba-be37-17200457a451" providerId="ADAL" clId="{36B85ABD-D3D9-4854-A65B-2E93DD38270E}" dt="2025-06-10T13:38:09.210" v="19" actId="6549"/>
        <pc:sldMkLst>
          <pc:docMk/>
          <pc:sldMk cId="908281129" sldId="268"/>
        </pc:sldMkLst>
      </pc:sldChg>
      <pc:sldChg chg="modNotesTx">
        <pc:chgData name="Michelle Hartman" userId="7b9fc16f-d6c2-47ba-be37-17200457a451" providerId="ADAL" clId="{36B85ABD-D3D9-4854-A65B-2E93DD38270E}" dt="2025-06-10T13:38:15.971" v="20" actId="313"/>
        <pc:sldMkLst>
          <pc:docMk/>
          <pc:sldMk cId="3719286438" sldId="270"/>
        </pc:sldMkLst>
      </pc:sldChg>
      <pc:sldChg chg="modNotesTx">
        <pc:chgData name="Michelle Hartman" userId="7b9fc16f-d6c2-47ba-be37-17200457a451" providerId="ADAL" clId="{36B85ABD-D3D9-4854-A65B-2E93DD38270E}" dt="2025-06-10T13:38:26.742" v="35" actId="20577"/>
        <pc:sldMkLst>
          <pc:docMk/>
          <pc:sldMk cId="2675152405" sldId="272"/>
        </pc:sldMkLst>
      </pc:sldChg>
      <pc:sldChg chg="del">
        <pc:chgData name="Michelle Hartman" userId="7b9fc16f-d6c2-47ba-be37-17200457a451" providerId="ADAL" clId="{36B85ABD-D3D9-4854-A65B-2E93DD38270E}" dt="2025-06-10T13:39:17.313" v="94" actId="2696"/>
        <pc:sldMkLst>
          <pc:docMk/>
          <pc:sldMk cId="3587493397" sldId="273"/>
        </pc:sldMkLst>
      </pc:sldChg>
      <pc:sldChg chg="del">
        <pc:chgData name="Michelle Hartman" userId="7b9fc16f-d6c2-47ba-be37-17200457a451" providerId="ADAL" clId="{36B85ABD-D3D9-4854-A65B-2E93DD38270E}" dt="2025-06-10T13:39:21.655" v="95" actId="2696"/>
        <pc:sldMkLst>
          <pc:docMk/>
          <pc:sldMk cId="2689477319" sldId="277"/>
        </pc:sldMkLst>
      </pc:sldChg>
      <pc:sldChg chg="modSp mod">
        <pc:chgData name="Michelle Hartman" userId="7b9fc16f-d6c2-47ba-be37-17200457a451" providerId="ADAL" clId="{36B85ABD-D3D9-4854-A65B-2E93DD38270E}" dt="2025-06-10T13:43:29.175" v="202" actId="122"/>
        <pc:sldMkLst>
          <pc:docMk/>
          <pc:sldMk cId="2812977883" sldId="278"/>
        </pc:sldMkLst>
        <pc:spChg chg="mod">
          <ac:chgData name="Michelle Hartman" userId="7b9fc16f-d6c2-47ba-be37-17200457a451" providerId="ADAL" clId="{36B85ABD-D3D9-4854-A65B-2E93DD38270E}" dt="2025-06-10T13:43:29.175" v="202" actId="122"/>
          <ac:spMkLst>
            <pc:docMk/>
            <pc:sldMk cId="2812977883" sldId="278"/>
            <ac:spMk id="2" creationId="{BF90240C-7811-7413-EB4C-EE347286786B}"/>
          </ac:spMkLst>
        </pc:spChg>
      </pc:sldChg>
      <pc:sldChg chg="modNotesTx">
        <pc:chgData name="Michelle Hartman" userId="7b9fc16f-d6c2-47ba-be37-17200457a451" providerId="ADAL" clId="{36B85ABD-D3D9-4854-A65B-2E93DD38270E}" dt="2025-06-10T13:38:41.231" v="44" actId="20577"/>
        <pc:sldMkLst>
          <pc:docMk/>
          <pc:sldMk cId="2635108775" sldId="281"/>
        </pc:sldMkLst>
      </pc:sldChg>
      <pc:sldChg chg="delSp mod delAnim modNotesTx">
        <pc:chgData name="Michelle Hartman" userId="7b9fc16f-d6c2-47ba-be37-17200457a451" providerId="ADAL" clId="{36B85ABD-D3D9-4854-A65B-2E93DD38270E}" dt="2025-06-10T13:39:00.624" v="73" actId="6549"/>
        <pc:sldMkLst>
          <pc:docMk/>
          <pc:sldMk cId="1784878115" sldId="283"/>
        </pc:sldMkLst>
        <pc:picChg chg="del">
          <ac:chgData name="Michelle Hartman" userId="7b9fc16f-d6c2-47ba-be37-17200457a451" providerId="ADAL" clId="{36B85ABD-D3D9-4854-A65B-2E93DD38270E}" dt="2025-06-10T13:38:49.405" v="45" actId="21"/>
          <ac:picMkLst>
            <pc:docMk/>
            <pc:sldMk cId="1784878115" sldId="283"/>
            <ac:picMk id="2" creationId="{13C4155B-C637-824F-C6F5-03B0C80828DF}"/>
          </ac:picMkLst>
        </pc:picChg>
      </pc:sldChg>
      <pc:sldChg chg="modSp add mod setBg modNotesTx">
        <pc:chgData name="Michelle Hartman" userId="7b9fc16f-d6c2-47ba-be37-17200457a451" providerId="ADAL" clId="{36B85ABD-D3D9-4854-A65B-2E93DD38270E}" dt="2025-06-10T13:43:24.665" v="201" actId="20577"/>
        <pc:sldMkLst>
          <pc:docMk/>
          <pc:sldMk cId="107434767" sldId="285"/>
        </pc:sldMkLst>
        <pc:spChg chg="mod">
          <ac:chgData name="Michelle Hartman" userId="7b9fc16f-d6c2-47ba-be37-17200457a451" providerId="ADAL" clId="{36B85ABD-D3D9-4854-A65B-2E93DD38270E}" dt="2025-06-10T13:43:24.665" v="201" actId="20577"/>
          <ac:spMkLst>
            <pc:docMk/>
            <pc:sldMk cId="107434767" sldId="285"/>
            <ac:spMk id="3" creationId="{B0C0714F-9206-0BB5-459B-827484AFE4D9}"/>
          </ac:spMkLst>
        </pc:spChg>
      </pc:sldChg>
      <pc:sldChg chg="new del">
        <pc:chgData name="Michelle Hartman" userId="7b9fc16f-d6c2-47ba-be37-17200457a451" providerId="ADAL" clId="{36B85ABD-D3D9-4854-A65B-2E93DD38270E}" dt="2025-06-10T13:42:39.713" v="97" actId="680"/>
        <pc:sldMkLst>
          <pc:docMk/>
          <pc:sldMk cId="403859892" sldId="28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D1961-597E-42A5-8672-E6804C879315}"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B62AC142-43A5-47CB-9BF9-1E6A942FD371}">
      <dgm:prSet/>
      <dgm:spPr/>
      <dgm:t>
        <a:bodyPr/>
        <a:lstStyle/>
        <a:p>
          <a:pPr>
            <a:lnSpc>
              <a:spcPct val="100000"/>
            </a:lnSpc>
          </a:pPr>
          <a:r>
            <a:rPr lang="en-US"/>
            <a:t>What does Christlikeness look like in your neighborhood?</a:t>
          </a:r>
        </a:p>
      </dgm:t>
    </dgm:pt>
    <dgm:pt modelId="{4C9CC20A-91DF-4E2B-96F4-34127A78AE12}" type="parTrans" cxnId="{AD834EBF-DDB8-4122-B416-8CDD78E6A335}">
      <dgm:prSet/>
      <dgm:spPr/>
      <dgm:t>
        <a:bodyPr/>
        <a:lstStyle/>
        <a:p>
          <a:endParaRPr lang="en-US"/>
        </a:p>
      </dgm:t>
    </dgm:pt>
    <dgm:pt modelId="{6D185E47-8090-40DB-B63A-D678FCEB283B}" type="sibTrans" cxnId="{AD834EBF-DDB8-4122-B416-8CDD78E6A335}">
      <dgm:prSet/>
      <dgm:spPr/>
      <dgm:t>
        <a:bodyPr/>
        <a:lstStyle/>
        <a:p>
          <a:endParaRPr lang="en-US"/>
        </a:p>
      </dgm:t>
    </dgm:pt>
    <dgm:pt modelId="{A8D2D865-8D4D-4E44-941F-DB7CCBABD75D}">
      <dgm:prSet/>
      <dgm:spPr/>
      <dgm:t>
        <a:bodyPr/>
        <a:lstStyle/>
        <a:p>
          <a:pPr>
            <a:lnSpc>
              <a:spcPct val="100000"/>
            </a:lnSpc>
          </a:pPr>
          <a:r>
            <a:rPr lang="en-US" dirty="0"/>
            <a:t>What do you want people to be able to do, say, or live out as they grow in faith?</a:t>
          </a:r>
        </a:p>
      </dgm:t>
    </dgm:pt>
    <dgm:pt modelId="{28BF9972-E486-4540-8B39-20A7EC4D54E0}" type="parTrans" cxnId="{4645F9C5-067D-4C31-91E5-CF831FCA5D7A}">
      <dgm:prSet/>
      <dgm:spPr/>
      <dgm:t>
        <a:bodyPr/>
        <a:lstStyle/>
        <a:p>
          <a:endParaRPr lang="en-US"/>
        </a:p>
      </dgm:t>
    </dgm:pt>
    <dgm:pt modelId="{D5F9135C-6CAD-400B-B2C8-6A995ABA973B}" type="sibTrans" cxnId="{4645F9C5-067D-4C31-91E5-CF831FCA5D7A}">
      <dgm:prSet/>
      <dgm:spPr/>
      <dgm:t>
        <a:bodyPr/>
        <a:lstStyle/>
        <a:p>
          <a:endParaRPr lang="en-US"/>
        </a:p>
      </dgm:t>
    </dgm:pt>
    <dgm:pt modelId="{83B43496-D5AF-4054-8844-CAD9F9CF44A4}">
      <dgm:prSet/>
      <dgm:spPr/>
      <dgm:t>
        <a:bodyPr/>
        <a:lstStyle/>
        <a:p>
          <a:pPr>
            <a:lnSpc>
              <a:spcPct val="100000"/>
            </a:lnSpc>
          </a:pPr>
          <a:r>
            <a:rPr lang="en-US" dirty="0"/>
            <a:t>Who already models spiritual maturity?</a:t>
          </a:r>
        </a:p>
      </dgm:t>
    </dgm:pt>
    <dgm:pt modelId="{0928C261-EB08-4B61-A5C8-E5CE02FC108E}" type="parTrans" cxnId="{F8FF790D-0A55-4146-A3DC-C1D8DEC01CA8}">
      <dgm:prSet/>
      <dgm:spPr/>
      <dgm:t>
        <a:bodyPr/>
        <a:lstStyle/>
        <a:p>
          <a:endParaRPr lang="en-US"/>
        </a:p>
      </dgm:t>
    </dgm:pt>
    <dgm:pt modelId="{BC6B9BB5-2907-49CA-865A-E129383A4D88}" type="sibTrans" cxnId="{F8FF790D-0A55-4146-A3DC-C1D8DEC01CA8}">
      <dgm:prSet/>
      <dgm:spPr/>
      <dgm:t>
        <a:bodyPr/>
        <a:lstStyle/>
        <a:p>
          <a:endParaRPr lang="en-US"/>
        </a:p>
      </dgm:t>
    </dgm:pt>
    <dgm:pt modelId="{3C759A93-E8F6-40D1-A6DE-5BD387DD9810}" type="pres">
      <dgm:prSet presAssocID="{F74D1961-597E-42A5-8672-E6804C879315}" presName="root" presStyleCnt="0">
        <dgm:presLayoutVars>
          <dgm:dir/>
          <dgm:resizeHandles val="exact"/>
        </dgm:presLayoutVars>
      </dgm:prSet>
      <dgm:spPr/>
    </dgm:pt>
    <dgm:pt modelId="{9FEA5EDE-CC28-4EDE-83A3-6F46A0B73989}" type="pres">
      <dgm:prSet presAssocID="{B62AC142-43A5-47CB-9BF9-1E6A942FD371}" presName="compNode" presStyleCnt="0"/>
      <dgm:spPr/>
    </dgm:pt>
    <dgm:pt modelId="{80E509CA-D1CD-4BF4-A5C0-0947A287453A}" type="pres">
      <dgm:prSet presAssocID="{B62AC142-43A5-47CB-9BF9-1E6A942FD371}" presName="bgRect" presStyleLbl="bgShp" presStyleIdx="0" presStyleCnt="3"/>
      <dgm:spPr/>
    </dgm:pt>
    <dgm:pt modelId="{AE88FE68-1944-4563-A164-D0DBAB4A552E}" type="pres">
      <dgm:prSet presAssocID="{B62AC142-43A5-47CB-9BF9-1E6A942FD3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DD9EFA19-22D2-49F6-BEAC-5B06C3B803E9}" type="pres">
      <dgm:prSet presAssocID="{B62AC142-43A5-47CB-9BF9-1E6A942FD371}" presName="spaceRect" presStyleCnt="0"/>
      <dgm:spPr/>
    </dgm:pt>
    <dgm:pt modelId="{67657874-C8B7-44B2-89A4-22EFD803689A}" type="pres">
      <dgm:prSet presAssocID="{B62AC142-43A5-47CB-9BF9-1E6A942FD371}" presName="parTx" presStyleLbl="revTx" presStyleIdx="0" presStyleCnt="3">
        <dgm:presLayoutVars>
          <dgm:chMax val="0"/>
          <dgm:chPref val="0"/>
        </dgm:presLayoutVars>
      </dgm:prSet>
      <dgm:spPr/>
    </dgm:pt>
    <dgm:pt modelId="{85D9C8B3-1BC5-497D-8B9B-B357AF2BD162}" type="pres">
      <dgm:prSet presAssocID="{6D185E47-8090-40DB-B63A-D678FCEB283B}" presName="sibTrans" presStyleCnt="0"/>
      <dgm:spPr/>
    </dgm:pt>
    <dgm:pt modelId="{9348C993-91DC-42BF-A6E4-6B635A9AB953}" type="pres">
      <dgm:prSet presAssocID="{A8D2D865-8D4D-4E44-941F-DB7CCBABD75D}" presName="compNode" presStyleCnt="0"/>
      <dgm:spPr/>
    </dgm:pt>
    <dgm:pt modelId="{E218A341-CB5A-45D3-A91E-15C876FE0582}" type="pres">
      <dgm:prSet presAssocID="{A8D2D865-8D4D-4E44-941F-DB7CCBABD75D}" presName="bgRect" presStyleLbl="bgShp" presStyleIdx="1" presStyleCnt="3"/>
      <dgm:spPr/>
    </dgm:pt>
    <dgm:pt modelId="{AA4A5D28-96FA-404B-8227-CEC05E81BC82}" type="pres">
      <dgm:prSet presAssocID="{A8D2D865-8D4D-4E44-941F-DB7CCBABD7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ayer Candle"/>
        </a:ext>
      </dgm:extLst>
    </dgm:pt>
    <dgm:pt modelId="{D8D92CA0-3681-4056-882E-D28FB01E7B7B}" type="pres">
      <dgm:prSet presAssocID="{A8D2D865-8D4D-4E44-941F-DB7CCBABD75D}" presName="spaceRect" presStyleCnt="0"/>
      <dgm:spPr/>
    </dgm:pt>
    <dgm:pt modelId="{23906331-DDEC-411B-B5F8-C476223F444E}" type="pres">
      <dgm:prSet presAssocID="{A8D2D865-8D4D-4E44-941F-DB7CCBABD75D}" presName="parTx" presStyleLbl="revTx" presStyleIdx="1" presStyleCnt="3">
        <dgm:presLayoutVars>
          <dgm:chMax val="0"/>
          <dgm:chPref val="0"/>
        </dgm:presLayoutVars>
      </dgm:prSet>
      <dgm:spPr/>
    </dgm:pt>
    <dgm:pt modelId="{DB22C753-9A35-44D6-A373-77C27139F8F6}" type="pres">
      <dgm:prSet presAssocID="{D5F9135C-6CAD-400B-B2C8-6A995ABA973B}" presName="sibTrans" presStyleCnt="0"/>
      <dgm:spPr/>
    </dgm:pt>
    <dgm:pt modelId="{FAF32F07-C813-4CA8-9E2C-90AC22F6BBA8}" type="pres">
      <dgm:prSet presAssocID="{83B43496-D5AF-4054-8844-CAD9F9CF44A4}" presName="compNode" presStyleCnt="0"/>
      <dgm:spPr/>
    </dgm:pt>
    <dgm:pt modelId="{89615A71-BAAF-4B86-8977-567D058A3205}" type="pres">
      <dgm:prSet presAssocID="{83B43496-D5AF-4054-8844-CAD9F9CF44A4}" presName="bgRect" presStyleLbl="bgShp" presStyleIdx="2" presStyleCnt="3"/>
      <dgm:spPr/>
    </dgm:pt>
    <dgm:pt modelId="{71752E5B-78C8-4D15-A8B8-CA6C4E90A576}" type="pres">
      <dgm:prSet presAssocID="{83B43496-D5AF-4054-8844-CAD9F9CF44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nt"/>
        </a:ext>
      </dgm:extLst>
    </dgm:pt>
    <dgm:pt modelId="{18684F27-8173-4E64-A44A-FA5967744ED9}" type="pres">
      <dgm:prSet presAssocID="{83B43496-D5AF-4054-8844-CAD9F9CF44A4}" presName="spaceRect" presStyleCnt="0"/>
      <dgm:spPr/>
    </dgm:pt>
    <dgm:pt modelId="{9B8A4792-62F0-4A8A-9D03-751D6B975950}" type="pres">
      <dgm:prSet presAssocID="{83B43496-D5AF-4054-8844-CAD9F9CF44A4}" presName="parTx" presStyleLbl="revTx" presStyleIdx="2" presStyleCnt="3">
        <dgm:presLayoutVars>
          <dgm:chMax val="0"/>
          <dgm:chPref val="0"/>
        </dgm:presLayoutVars>
      </dgm:prSet>
      <dgm:spPr/>
    </dgm:pt>
  </dgm:ptLst>
  <dgm:cxnLst>
    <dgm:cxn modelId="{F850A404-3ABF-44F3-8358-026F4C45F043}" type="presOf" srcId="{F74D1961-597E-42A5-8672-E6804C879315}" destId="{3C759A93-E8F6-40D1-A6DE-5BD387DD9810}" srcOrd="0" destOrd="0" presId="urn:microsoft.com/office/officeart/2018/2/layout/IconVerticalSolidList"/>
    <dgm:cxn modelId="{F8FF790D-0A55-4146-A3DC-C1D8DEC01CA8}" srcId="{F74D1961-597E-42A5-8672-E6804C879315}" destId="{83B43496-D5AF-4054-8844-CAD9F9CF44A4}" srcOrd="2" destOrd="0" parTransId="{0928C261-EB08-4B61-A5C8-E5CE02FC108E}" sibTransId="{BC6B9BB5-2907-49CA-865A-E129383A4D88}"/>
    <dgm:cxn modelId="{84C9383D-3EF5-44A0-A63D-FF64F8415B42}" type="presOf" srcId="{83B43496-D5AF-4054-8844-CAD9F9CF44A4}" destId="{9B8A4792-62F0-4A8A-9D03-751D6B975950}" srcOrd="0" destOrd="0" presId="urn:microsoft.com/office/officeart/2018/2/layout/IconVerticalSolidList"/>
    <dgm:cxn modelId="{4B0203B0-7FF2-4A54-9DEC-657173CC530C}" type="presOf" srcId="{A8D2D865-8D4D-4E44-941F-DB7CCBABD75D}" destId="{23906331-DDEC-411B-B5F8-C476223F444E}" srcOrd="0" destOrd="0" presId="urn:microsoft.com/office/officeart/2018/2/layout/IconVerticalSolidList"/>
    <dgm:cxn modelId="{AD834EBF-DDB8-4122-B416-8CDD78E6A335}" srcId="{F74D1961-597E-42A5-8672-E6804C879315}" destId="{B62AC142-43A5-47CB-9BF9-1E6A942FD371}" srcOrd="0" destOrd="0" parTransId="{4C9CC20A-91DF-4E2B-96F4-34127A78AE12}" sibTransId="{6D185E47-8090-40DB-B63A-D678FCEB283B}"/>
    <dgm:cxn modelId="{4645F9C5-067D-4C31-91E5-CF831FCA5D7A}" srcId="{F74D1961-597E-42A5-8672-E6804C879315}" destId="{A8D2D865-8D4D-4E44-941F-DB7CCBABD75D}" srcOrd="1" destOrd="0" parTransId="{28BF9972-E486-4540-8B39-20A7EC4D54E0}" sibTransId="{D5F9135C-6CAD-400B-B2C8-6A995ABA973B}"/>
    <dgm:cxn modelId="{2EA634E7-3700-4E23-BDE5-BD1522F1834C}" type="presOf" srcId="{B62AC142-43A5-47CB-9BF9-1E6A942FD371}" destId="{67657874-C8B7-44B2-89A4-22EFD803689A}" srcOrd="0" destOrd="0" presId="urn:microsoft.com/office/officeart/2018/2/layout/IconVerticalSolidList"/>
    <dgm:cxn modelId="{C73B5581-3F90-4404-8CBF-DD950B9B5607}" type="presParOf" srcId="{3C759A93-E8F6-40D1-A6DE-5BD387DD9810}" destId="{9FEA5EDE-CC28-4EDE-83A3-6F46A0B73989}" srcOrd="0" destOrd="0" presId="urn:microsoft.com/office/officeart/2018/2/layout/IconVerticalSolidList"/>
    <dgm:cxn modelId="{D5D4C32F-CD9D-4870-9088-829B383B1BED}" type="presParOf" srcId="{9FEA5EDE-CC28-4EDE-83A3-6F46A0B73989}" destId="{80E509CA-D1CD-4BF4-A5C0-0947A287453A}" srcOrd="0" destOrd="0" presId="urn:microsoft.com/office/officeart/2018/2/layout/IconVerticalSolidList"/>
    <dgm:cxn modelId="{5D708C76-9627-4D21-9CA8-B846C2444701}" type="presParOf" srcId="{9FEA5EDE-CC28-4EDE-83A3-6F46A0B73989}" destId="{AE88FE68-1944-4563-A164-D0DBAB4A552E}" srcOrd="1" destOrd="0" presId="urn:microsoft.com/office/officeart/2018/2/layout/IconVerticalSolidList"/>
    <dgm:cxn modelId="{984022D1-0CC0-48D8-9B17-5B26A6832360}" type="presParOf" srcId="{9FEA5EDE-CC28-4EDE-83A3-6F46A0B73989}" destId="{DD9EFA19-22D2-49F6-BEAC-5B06C3B803E9}" srcOrd="2" destOrd="0" presId="urn:microsoft.com/office/officeart/2018/2/layout/IconVerticalSolidList"/>
    <dgm:cxn modelId="{A5622151-7CCB-4B3D-9477-1C7756CFD132}" type="presParOf" srcId="{9FEA5EDE-CC28-4EDE-83A3-6F46A0B73989}" destId="{67657874-C8B7-44B2-89A4-22EFD803689A}" srcOrd="3" destOrd="0" presId="urn:microsoft.com/office/officeart/2018/2/layout/IconVerticalSolidList"/>
    <dgm:cxn modelId="{76B41684-20AC-4045-B390-568737709239}" type="presParOf" srcId="{3C759A93-E8F6-40D1-A6DE-5BD387DD9810}" destId="{85D9C8B3-1BC5-497D-8B9B-B357AF2BD162}" srcOrd="1" destOrd="0" presId="urn:microsoft.com/office/officeart/2018/2/layout/IconVerticalSolidList"/>
    <dgm:cxn modelId="{45F72548-C833-435A-943A-3054F8815464}" type="presParOf" srcId="{3C759A93-E8F6-40D1-A6DE-5BD387DD9810}" destId="{9348C993-91DC-42BF-A6E4-6B635A9AB953}" srcOrd="2" destOrd="0" presId="urn:microsoft.com/office/officeart/2018/2/layout/IconVerticalSolidList"/>
    <dgm:cxn modelId="{2CE3E1C7-3916-4C0F-91B0-C954E07D5CFB}" type="presParOf" srcId="{9348C993-91DC-42BF-A6E4-6B635A9AB953}" destId="{E218A341-CB5A-45D3-A91E-15C876FE0582}" srcOrd="0" destOrd="0" presId="urn:microsoft.com/office/officeart/2018/2/layout/IconVerticalSolidList"/>
    <dgm:cxn modelId="{0607DF73-B01F-48E9-9470-A1C72FD1226E}" type="presParOf" srcId="{9348C993-91DC-42BF-A6E4-6B635A9AB953}" destId="{AA4A5D28-96FA-404B-8227-CEC05E81BC82}" srcOrd="1" destOrd="0" presId="urn:microsoft.com/office/officeart/2018/2/layout/IconVerticalSolidList"/>
    <dgm:cxn modelId="{5517642C-C4D4-4493-83AA-B0D7ECACD10C}" type="presParOf" srcId="{9348C993-91DC-42BF-A6E4-6B635A9AB953}" destId="{D8D92CA0-3681-4056-882E-D28FB01E7B7B}" srcOrd="2" destOrd="0" presId="urn:microsoft.com/office/officeart/2018/2/layout/IconVerticalSolidList"/>
    <dgm:cxn modelId="{73AAAAF2-EC50-4632-ADAB-F3DB20FB9B63}" type="presParOf" srcId="{9348C993-91DC-42BF-A6E4-6B635A9AB953}" destId="{23906331-DDEC-411B-B5F8-C476223F444E}" srcOrd="3" destOrd="0" presId="urn:microsoft.com/office/officeart/2018/2/layout/IconVerticalSolidList"/>
    <dgm:cxn modelId="{02F191A3-A827-4045-879F-FA995075F28F}" type="presParOf" srcId="{3C759A93-E8F6-40D1-A6DE-5BD387DD9810}" destId="{DB22C753-9A35-44D6-A373-77C27139F8F6}" srcOrd="3" destOrd="0" presId="urn:microsoft.com/office/officeart/2018/2/layout/IconVerticalSolidList"/>
    <dgm:cxn modelId="{887D5AC4-D7CA-42E4-94E8-FAE6C4134D5C}" type="presParOf" srcId="{3C759A93-E8F6-40D1-A6DE-5BD387DD9810}" destId="{FAF32F07-C813-4CA8-9E2C-90AC22F6BBA8}" srcOrd="4" destOrd="0" presId="urn:microsoft.com/office/officeart/2018/2/layout/IconVerticalSolidList"/>
    <dgm:cxn modelId="{2AD406A6-9F24-420A-8AE6-DAF3591B343F}" type="presParOf" srcId="{FAF32F07-C813-4CA8-9E2C-90AC22F6BBA8}" destId="{89615A71-BAAF-4B86-8977-567D058A3205}" srcOrd="0" destOrd="0" presId="urn:microsoft.com/office/officeart/2018/2/layout/IconVerticalSolidList"/>
    <dgm:cxn modelId="{1F217C62-0ECD-4A09-ACD1-3AB897BA7819}" type="presParOf" srcId="{FAF32F07-C813-4CA8-9E2C-90AC22F6BBA8}" destId="{71752E5B-78C8-4D15-A8B8-CA6C4E90A576}" srcOrd="1" destOrd="0" presId="urn:microsoft.com/office/officeart/2018/2/layout/IconVerticalSolidList"/>
    <dgm:cxn modelId="{ED6A5167-DC6A-4A07-A819-2D416CF260C4}" type="presParOf" srcId="{FAF32F07-C813-4CA8-9E2C-90AC22F6BBA8}" destId="{18684F27-8173-4E64-A44A-FA5967744ED9}" srcOrd="2" destOrd="0" presId="urn:microsoft.com/office/officeart/2018/2/layout/IconVerticalSolidList"/>
    <dgm:cxn modelId="{A2C84264-A368-4550-972A-420DB63EC62B}" type="presParOf" srcId="{FAF32F07-C813-4CA8-9E2C-90AC22F6BBA8}" destId="{9B8A4792-62F0-4A8A-9D03-751D6B9759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ADC0C-77EE-42A5-B11D-75A3A3AAA4FC}"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EEAB2DE7-F73A-4900-9FBB-02FE2800245B}">
      <dgm:prSet/>
      <dgm:spPr/>
      <dgm:t>
        <a:bodyPr/>
        <a:lstStyle/>
        <a:p>
          <a:r>
            <a:rPr lang="en-US"/>
            <a:t>Connect people to </a:t>
          </a:r>
          <a:r>
            <a:rPr lang="en-US" b="1"/>
            <a:t>Scripture</a:t>
          </a:r>
          <a:endParaRPr lang="en-US"/>
        </a:p>
      </dgm:t>
    </dgm:pt>
    <dgm:pt modelId="{0FC97A54-0E84-4CF3-89C1-C83023DFD7C4}" type="parTrans" cxnId="{CF34180C-128B-47EC-829B-805CA083A7D2}">
      <dgm:prSet/>
      <dgm:spPr/>
      <dgm:t>
        <a:bodyPr/>
        <a:lstStyle/>
        <a:p>
          <a:endParaRPr lang="en-US"/>
        </a:p>
      </dgm:t>
    </dgm:pt>
    <dgm:pt modelId="{C949213E-9022-4B7A-AD25-CE4655D0EE34}" type="sibTrans" cxnId="{CF34180C-128B-47EC-829B-805CA083A7D2}">
      <dgm:prSet phldrT="01" phldr="0"/>
      <dgm:spPr/>
      <dgm:t>
        <a:bodyPr/>
        <a:lstStyle/>
        <a:p>
          <a:r>
            <a:rPr lang="en-US"/>
            <a:t>01</a:t>
          </a:r>
        </a:p>
      </dgm:t>
    </dgm:pt>
    <dgm:pt modelId="{3911DF9F-BF05-41B0-BC6D-6176114D2909}">
      <dgm:prSet/>
      <dgm:spPr/>
      <dgm:t>
        <a:bodyPr/>
        <a:lstStyle/>
        <a:p>
          <a:r>
            <a:rPr lang="en-US"/>
            <a:t>Encourage </a:t>
          </a:r>
          <a:r>
            <a:rPr lang="en-US" b="1"/>
            <a:t>imitation of Jesus</a:t>
          </a:r>
          <a:endParaRPr lang="en-US"/>
        </a:p>
      </dgm:t>
    </dgm:pt>
    <dgm:pt modelId="{46E87114-3911-4B5C-9E26-B24394C476EC}" type="parTrans" cxnId="{A44A5AA3-F295-40DB-8BF1-10E9A6EB796D}">
      <dgm:prSet/>
      <dgm:spPr/>
      <dgm:t>
        <a:bodyPr/>
        <a:lstStyle/>
        <a:p>
          <a:endParaRPr lang="en-US"/>
        </a:p>
      </dgm:t>
    </dgm:pt>
    <dgm:pt modelId="{2B7B4E84-0057-4B08-B526-96EF5D643063}" type="sibTrans" cxnId="{A44A5AA3-F295-40DB-8BF1-10E9A6EB796D}">
      <dgm:prSet phldrT="02" phldr="0"/>
      <dgm:spPr/>
      <dgm:t>
        <a:bodyPr/>
        <a:lstStyle/>
        <a:p>
          <a:r>
            <a:rPr lang="en-US"/>
            <a:t>02</a:t>
          </a:r>
        </a:p>
      </dgm:t>
    </dgm:pt>
    <dgm:pt modelId="{9F4B5966-3FA7-4632-89A7-861873299CC9}">
      <dgm:prSet/>
      <dgm:spPr/>
      <dgm:t>
        <a:bodyPr/>
        <a:lstStyle/>
        <a:p>
          <a:r>
            <a:rPr lang="en-US"/>
            <a:t>Engage in </a:t>
          </a:r>
          <a:r>
            <a:rPr lang="en-US" b="1"/>
            <a:t>community and mission</a:t>
          </a:r>
          <a:endParaRPr lang="en-US"/>
        </a:p>
      </dgm:t>
    </dgm:pt>
    <dgm:pt modelId="{C8E21A26-7680-4A39-8263-33874C784D23}" type="parTrans" cxnId="{ABC978E1-F561-47E6-AACE-E05A4C3D859E}">
      <dgm:prSet/>
      <dgm:spPr/>
      <dgm:t>
        <a:bodyPr/>
        <a:lstStyle/>
        <a:p>
          <a:endParaRPr lang="en-US"/>
        </a:p>
      </dgm:t>
    </dgm:pt>
    <dgm:pt modelId="{CA93D234-3555-4D33-8923-639981BAACB9}" type="sibTrans" cxnId="{ABC978E1-F561-47E6-AACE-E05A4C3D859E}">
      <dgm:prSet phldrT="03" phldr="0"/>
      <dgm:spPr/>
      <dgm:t>
        <a:bodyPr/>
        <a:lstStyle/>
        <a:p>
          <a:r>
            <a:rPr lang="en-US"/>
            <a:t>03</a:t>
          </a:r>
        </a:p>
      </dgm:t>
    </dgm:pt>
    <dgm:pt modelId="{A52828DA-184A-4533-ABF1-DC55A2EB35C8}">
      <dgm:prSet/>
      <dgm:spPr/>
      <dgm:t>
        <a:bodyPr/>
        <a:lstStyle/>
        <a:p>
          <a:r>
            <a:rPr lang="en-US"/>
            <a:t>Lead to </a:t>
          </a:r>
          <a:r>
            <a:rPr lang="en-US" b="1"/>
            <a:t>praxis</a:t>
          </a:r>
          <a:r>
            <a:rPr lang="en-US"/>
            <a:t> (practice and real life application)</a:t>
          </a:r>
        </a:p>
      </dgm:t>
    </dgm:pt>
    <dgm:pt modelId="{F1C0A47E-4982-4812-B0C5-54F7471B55E1}" type="parTrans" cxnId="{78D82A54-4019-4EB2-B713-7008C5ED3455}">
      <dgm:prSet/>
      <dgm:spPr/>
      <dgm:t>
        <a:bodyPr/>
        <a:lstStyle/>
        <a:p>
          <a:endParaRPr lang="en-US"/>
        </a:p>
      </dgm:t>
    </dgm:pt>
    <dgm:pt modelId="{140DFAE1-1A06-479F-903C-12518F122A0F}" type="sibTrans" cxnId="{78D82A54-4019-4EB2-B713-7008C5ED3455}">
      <dgm:prSet phldrT="04" phldr="0"/>
      <dgm:spPr/>
      <dgm:t>
        <a:bodyPr/>
        <a:lstStyle/>
        <a:p>
          <a:r>
            <a:rPr lang="en-US"/>
            <a:t>04</a:t>
          </a:r>
        </a:p>
      </dgm:t>
    </dgm:pt>
    <dgm:pt modelId="{A73106EA-2473-45CE-81C6-4226D29BCFD3}" type="pres">
      <dgm:prSet presAssocID="{31DADC0C-77EE-42A5-B11D-75A3A3AAA4FC}" presName="Name0" presStyleCnt="0">
        <dgm:presLayoutVars>
          <dgm:animLvl val="lvl"/>
          <dgm:resizeHandles val="exact"/>
        </dgm:presLayoutVars>
      </dgm:prSet>
      <dgm:spPr/>
    </dgm:pt>
    <dgm:pt modelId="{336A1EFE-7C35-49C2-8C9E-079F36A58549}" type="pres">
      <dgm:prSet presAssocID="{EEAB2DE7-F73A-4900-9FBB-02FE2800245B}" presName="compositeNode" presStyleCnt="0">
        <dgm:presLayoutVars>
          <dgm:bulletEnabled val="1"/>
        </dgm:presLayoutVars>
      </dgm:prSet>
      <dgm:spPr/>
    </dgm:pt>
    <dgm:pt modelId="{E656EE0C-5ACE-4003-AE78-9082850A6688}" type="pres">
      <dgm:prSet presAssocID="{EEAB2DE7-F73A-4900-9FBB-02FE2800245B}" presName="bgRect" presStyleLbl="alignNode1" presStyleIdx="0" presStyleCnt="4"/>
      <dgm:spPr/>
    </dgm:pt>
    <dgm:pt modelId="{98842CE6-3931-43A3-BD95-8C9B6BC76BBC}" type="pres">
      <dgm:prSet presAssocID="{C949213E-9022-4B7A-AD25-CE4655D0EE34}" presName="sibTransNodeRect" presStyleLbl="alignNode1" presStyleIdx="0" presStyleCnt="4">
        <dgm:presLayoutVars>
          <dgm:chMax val="0"/>
          <dgm:bulletEnabled val="1"/>
        </dgm:presLayoutVars>
      </dgm:prSet>
      <dgm:spPr/>
    </dgm:pt>
    <dgm:pt modelId="{B45B12E1-618D-41BA-9294-821A942281A2}" type="pres">
      <dgm:prSet presAssocID="{EEAB2DE7-F73A-4900-9FBB-02FE2800245B}" presName="nodeRect" presStyleLbl="alignNode1" presStyleIdx="0" presStyleCnt="4">
        <dgm:presLayoutVars>
          <dgm:bulletEnabled val="1"/>
        </dgm:presLayoutVars>
      </dgm:prSet>
      <dgm:spPr/>
    </dgm:pt>
    <dgm:pt modelId="{63C170A6-92BE-4F63-AE18-6C8E6B882556}" type="pres">
      <dgm:prSet presAssocID="{C949213E-9022-4B7A-AD25-CE4655D0EE34}" presName="sibTrans" presStyleCnt="0"/>
      <dgm:spPr/>
    </dgm:pt>
    <dgm:pt modelId="{402CB046-668C-44F6-A2F7-05CFD36755B3}" type="pres">
      <dgm:prSet presAssocID="{3911DF9F-BF05-41B0-BC6D-6176114D2909}" presName="compositeNode" presStyleCnt="0">
        <dgm:presLayoutVars>
          <dgm:bulletEnabled val="1"/>
        </dgm:presLayoutVars>
      </dgm:prSet>
      <dgm:spPr/>
    </dgm:pt>
    <dgm:pt modelId="{BF8C9E6C-8FE9-473F-B129-5652FEE7AD3E}" type="pres">
      <dgm:prSet presAssocID="{3911DF9F-BF05-41B0-BC6D-6176114D2909}" presName="bgRect" presStyleLbl="alignNode1" presStyleIdx="1" presStyleCnt="4"/>
      <dgm:spPr/>
    </dgm:pt>
    <dgm:pt modelId="{DEA15F41-DA27-4493-B70C-575C102E0AA1}" type="pres">
      <dgm:prSet presAssocID="{2B7B4E84-0057-4B08-B526-96EF5D643063}" presName="sibTransNodeRect" presStyleLbl="alignNode1" presStyleIdx="1" presStyleCnt="4">
        <dgm:presLayoutVars>
          <dgm:chMax val="0"/>
          <dgm:bulletEnabled val="1"/>
        </dgm:presLayoutVars>
      </dgm:prSet>
      <dgm:spPr/>
    </dgm:pt>
    <dgm:pt modelId="{092A69D6-FE51-4EC7-A7B5-7B8292E4DEB1}" type="pres">
      <dgm:prSet presAssocID="{3911DF9F-BF05-41B0-BC6D-6176114D2909}" presName="nodeRect" presStyleLbl="alignNode1" presStyleIdx="1" presStyleCnt="4">
        <dgm:presLayoutVars>
          <dgm:bulletEnabled val="1"/>
        </dgm:presLayoutVars>
      </dgm:prSet>
      <dgm:spPr/>
    </dgm:pt>
    <dgm:pt modelId="{421B7F90-7A8C-478E-9F77-BF139D044ACA}" type="pres">
      <dgm:prSet presAssocID="{2B7B4E84-0057-4B08-B526-96EF5D643063}" presName="sibTrans" presStyleCnt="0"/>
      <dgm:spPr/>
    </dgm:pt>
    <dgm:pt modelId="{16656FB6-E858-4A2B-8147-F154A8F66014}" type="pres">
      <dgm:prSet presAssocID="{9F4B5966-3FA7-4632-89A7-861873299CC9}" presName="compositeNode" presStyleCnt="0">
        <dgm:presLayoutVars>
          <dgm:bulletEnabled val="1"/>
        </dgm:presLayoutVars>
      </dgm:prSet>
      <dgm:spPr/>
    </dgm:pt>
    <dgm:pt modelId="{54E88BF7-4FCA-4BEF-8988-B40F6B199762}" type="pres">
      <dgm:prSet presAssocID="{9F4B5966-3FA7-4632-89A7-861873299CC9}" presName="bgRect" presStyleLbl="alignNode1" presStyleIdx="2" presStyleCnt="4"/>
      <dgm:spPr/>
    </dgm:pt>
    <dgm:pt modelId="{DEDEBF94-51CC-4613-9F77-E669F2382645}" type="pres">
      <dgm:prSet presAssocID="{CA93D234-3555-4D33-8923-639981BAACB9}" presName="sibTransNodeRect" presStyleLbl="alignNode1" presStyleIdx="2" presStyleCnt="4">
        <dgm:presLayoutVars>
          <dgm:chMax val="0"/>
          <dgm:bulletEnabled val="1"/>
        </dgm:presLayoutVars>
      </dgm:prSet>
      <dgm:spPr/>
    </dgm:pt>
    <dgm:pt modelId="{EC2AD312-6A78-47A3-B755-E8353DE732A2}" type="pres">
      <dgm:prSet presAssocID="{9F4B5966-3FA7-4632-89A7-861873299CC9}" presName="nodeRect" presStyleLbl="alignNode1" presStyleIdx="2" presStyleCnt="4">
        <dgm:presLayoutVars>
          <dgm:bulletEnabled val="1"/>
        </dgm:presLayoutVars>
      </dgm:prSet>
      <dgm:spPr/>
    </dgm:pt>
    <dgm:pt modelId="{56E40CEA-2F78-4892-B6B6-605F7A2DFBC5}" type="pres">
      <dgm:prSet presAssocID="{CA93D234-3555-4D33-8923-639981BAACB9}" presName="sibTrans" presStyleCnt="0"/>
      <dgm:spPr/>
    </dgm:pt>
    <dgm:pt modelId="{8A2862C3-5521-456E-BF0D-E5BB5A76F3D8}" type="pres">
      <dgm:prSet presAssocID="{A52828DA-184A-4533-ABF1-DC55A2EB35C8}" presName="compositeNode" presStyleCnt="0">
        <dgm:presLayoutVars>
          <dgm:bulletEnabled val="1"/>
        </dgm:presLayoutVars>
      </dgm:prSet>
      <dgm:spPr/>
    </dgm:pt>
    <dgm:pt modelId="{0AF5B183-B1FA-45A0-8F42-1AEF675F3C2C}" type="pres">
      <dgm:prSet presAssocID="{A52828DA-184A-4533-ABF1-DC55A2EB35C8}" presName="bgRect" presStyleLbl="alignNode1" presStyleIdx="3" presStyleCnt="4"/>
      <dgm:spPr/>
    </dgm:pt>
    <dgm:pt modelId="{404DA3F1-225B-444D-B0E3-D9ABB21DBB9E}" type="pres">
      <dgm:prSet presAssocID="{140DFAE1-1A06-479F-903C-12518F122A0F}" presName="sibTransNodeRect" presStyleLbl="alignNode1" presStyleIdx="3" presStyleCnt="4">
        <dgm:presLayoutVars>
          <dgm:chMax val="0"/>
          <dgm:bulletEnabled val="1"/>
        </dgm:presLayoutVars>
      </dgm:prSet>
      <dgm:spPr/>
    </dgm:pt>
    <dgm:pt modelId="{4BF8104C-73D7-4643-AEE4-98B4DC4AD77B}" type="pres">
      <dgm:prSet presAssocID="{A52828DA-184A-4533-ABF1-DC55A2EB35C8}" presName="nodeRect" presStyleLbl="alignNode1" presStyleIdx="3" presStyleCnt="4">
        <dgm:presLayoutVars>
          <dgm:bulletEnabled val="1"/>
        </dgm:presLayoutVars>
      </dgm:prSet>
      <dgm:spPr/>
    </dgm:pt>
  </dgm:ptLst>
  <dgm:cxnLst>
    <dgm:cxn modelId="{3D9C030B-9EFB-4AC1-876E-0249BBFB5D87}" type="presOf" srcId="{3911DF9F-BF05-41B0-BC6D-6176114D2909}" destId="{092A69D6-FE51-4EC7-A7B5-7B8292E4DEB1}" srcOrd="1" destOrd="0" presId="urn:microsoft.com/office/officeart/2016/7/layout/LinearBlockProcessNumbered"/>
    <dgm:cxn modelId="{CF34180C-128B-47EC-829B-805CA083A7D2}" srcId="{31DADC0C-77EE-42A5-B11D-75A3A3AAA4FC}" destId="{EEAB2DE7-F73A-4900-9FBB-02FE2800245B}" srcOrd="0" destOrd="0" parTransId="{0FC97A54-0E84-4CF3-89C1-C83023DFD7C4}" sibTransId="{C949213E-9022-4B7A-AD25-CE4655D0EE34}"/>
    <dgm:cxn modelId="{0D2BE023-6C07-4765-9639-4B15162E6851}" type="presOf" srcId="{EEAB2DE7-F73A-4900-9FBB-02FE2800245B}" destId="{B45B12E1-618D-41BA-9294-821A942281A2}" srcOrd="1" destOrd="0" presId="urn:microsoft.com/office/officeart/2016/7/layout/LinearBlockProcessNumbered"/>
    <dgm:cxn modelId="{21DDD467-452B-4757-947D-D2613B525F69}" type="presOf" srcId="{9F4B5966-3FA7-4632-89A7-861873299CC9}" destId="{54E88BF7-4FCA-4BEF-8988-B40F6B199762}" srcOrd="0" destOrd="0" presId="urn:microsoft.com/office/officeart/2016/7/layout/LinearBlockProcessNumbered"/>
    <dgm:cxn modelId="{56995848-5D1F-47DB-83AC-E42E1C9674B3}" type="presOf" srcId="{A52828DA-184A-4533-ABF1-DC55A2EB35C8}" destId="{4BF8104C-73D7-4643-AEE4-98B4DC4AD77B}" srcOrd="1" destOrd="0" presId="urn:microsoft.com/office/officeart/2016/7/layout/LinearBlockProcessNumbered"/>
    <dgm:cxn modelId="{C8C1296C-0D9C-4A29-90F9-2E1822A2D9A4}" type="presOf" srcId="{C949213E-9022-4B7A-AD25-CE4655D0EE34}" destId="{98842CE6-3931-43A3-BD95-8C9B6BC76BBC}" srcOrd="0" destOrd="0" presId="urn:microsoft.com/office/officeart/2016/7/layout/LinearBlockProcessNumbered"/>
    <dgm:cxn modelId="{78D82A54-4019-4EB2-B713-7008C5ED3455}" srcId="{31DADC0C-77EE-42A5-B11D-75A3A3AAA4FC}" destId="{A52828DA-184A-4533-ABF1-DC55A2EB35C8}" srcOrd="3" destOrd="0" parTransId="{F1C0A47E-4982-4812-B0C5-54F7471B55E1}" sibTransId="{140DFAE1-1A06-479F-903C-12518F122A0F}"/>
    <dgm:cxn modelId="{A528B987-DB30-4DE9-822A-D1CDEFEAB3F0}" type="presOf" srcId="{2B7B4E84-0057-4B08-B526-96EF5D643063}" destId="{DEA15F41-DA27-4493-B70C-575C102E0AA1}" srcOrd="0" destOrd="0" presId="urn:microsoft.com/office/officeart/2016/7/layout/LinearBlockProcessNumbered"/>
    <dgm:cxn modelId="{C827F991-B12A-4D38-9825-46A2A5FB9F7B}" type="presOf" srcId="{3911DF9F-BF05-41B0-BC6D-6176114D2909}" destId="{BF8C9E6C-8FE9-473F-B129-5652FEE7AD3E}" srcOrd="0" destOrd="0" presId="urn:microsoft.com/office/officeart/2016/7/layout/LinearBlockProcessNumbered"/>
    <dgm:cxn modelId="{878B6599-0DC2-4B1F-ADE7-FA7A9A887453}" type="presOf" srcId="{140DFAE1-1A06-479F-903C-12518F122A0F}" destId="{404DA3F1-225B-444D-B0E3-D9ABB21DBB9E}" srcOrd="0" destOrd="0" presId="urn:microsoft.com/office/officeart/2016/7/layout/LinearBlockProcessNumbered"/>
    <dgm:cxn modelId="{A44A5AA3-F295-40DB-8BF1-10E9A6EB796D}" srcId="{31DADC0C-77EE-42A5-B11D-75A3A3AAA4FC}" destId="{3911DF9F-BF05-41B0-BC6D-6176114D2909}" srcOrd="1" destOrd="0" parTransId="{46E87114-3911-4B5C-9E26-B24394C476EC}" sibTransId="{2B7B4E84-0057-4B08-B526-96EF5D643063}"/>
    <dgm:cxn modelId="{D0C99BA4-E101-47C1-9A5B-37B8BB3FFCA8}" type="presOf" srcId="{CA93D234-3555-4D33-8923-639981BAACB9}" destId="{DEDEBF94-51CC-4613-9F77-E669F2382645}" srcOrd="0" destOrd="0" presId="urn:microsoft.com/office/officeart/2016/7/layout/LinearBlockProcessNumbered"/>
    <dgm:cxn modelId="{F60348A7-1FA4-4CC8-A59A-736BB2F59E0E}" type="presOf" srcId="{EEAB2DE7-F73A-4900-9FBB-02FE2800245B}" destId="{E656EE0C-5ACE-4003-AE78-9082850A6688}" srcOrd="0" destOrd="0" presId="urn:microsoft.com/office/officeart/2016/7/layout/LinearBlockProcessNumbered"/>
    <dgm:cxn modelId="{F58C4CDD-427D-4BA7-B253-1F9F8C754606}" type="presOf" srcId="{A52828DA-184A-4533-ABF1-DC55A2EB35C8}" destId="{0AF5B183-B1FA-45A0-8F42-1AEF675F3C2C}" srcOrd="0" destOrd="0" presId="urn:microsoft.com/office/officeart/2016/7/layout/LinearBlockProcessNumbered"/>
    <dgm:cxn modelId="{7A11A8E0-45A6-4A26-AA64-4FA3EC5847E3}" type="presOf" srcId="{9F4B5966-3FA7-4632-89A7-861873299CC9}" destId="{EC2AD312-6A78-47A3-B755-E8353DE732A2}" srcOrd="1" destOrd="0" presId="urn:microsoft.com/office/officeart/2016/7/layout/LinearBlockProcessNumbered"/>
    <dgm:cxn modelId="{ABC978E1-F561-47E6-AACE-E05A4C3D859E}" srcId="{31DADC0C-77EE-42A5-B11D-75A3A3AAA4FC}" destId="{9F4B5966-3FA7-4632-89A7-861873299CC9}" srcOrd="2" destOrd="0" parTransId="{C8E21A26-7680-4A39-8263-33874C784D23}" sibTransId="{CA93D234-3555-4D33-8923-639981BAACB9}"/>
    <dgm:cxn modelId="{61EADBEC-4319-45D3-8CC3-067A32E37BAF}" type="presOf" srcId="{31DADC0C-77EE-42A5-B11D-75A3A3AAA4FC}" destId="{A73106EA-2473-45CE-81C6-4226D29BCFD3}" srcOrd="0" destOrd="0" presId="urn:microsoft.com/office/officeart/2016/7/layout/LinearBlockProcessNumbered"/>
    <dgm:cxn modelId="{689B4E6C-A163-4998-B67C-550A69FFAE18}" type="presParOf" srcId="{A73106EA-2473-45CE-81C6-4226D29BCFD3}" destId="{336A1EFE-7C35-49C2-8C9E-079F36A58549}" srcOrd="0" destOrd="0" presId="urn:microsoft.com/office/officeart/2016/7/layout/LinearBlockProcessNumbered"/>
    <dgm:cxn modelId="{B1F1466C-7B90-46E9-9302-82C1B1D2B2CF}" type="presParOf" srcId="{336A1EFE-7C35-49C2-8C9E-079F36A58549}" destId="{E656EE0C-5ACE-4003-AE78-9082850A6688}" srcOrd="0" destOrd="0" presId="urn:microsoft.com/office/officeart/2016/7/layout/LinearBlockProcessNumbered"/>
    <dgm:cxn modelId="{573432A6-E5ED-4A0C-A598-39D5C69DBCA6}" type="presParOf" srcId="{336A1EFE-7C35-49C2-8C9E-079F36A58549}" destId="{98842CE6-3931-43A3-BD95-8C9B6BC76BBC}" srcOrd="1" destOrd="0" presId="urn:microsoft.com/office/officeart/2016/7/layout/LinearBlockProcessNumbered"/>
    <dgm:cxn modelId="{366C343F-A11C-479A-93D5-E9673CBE8882}" type="presParOf" srcId="{336A1EFE-7C35-49C2-8C9E-079F36A58549}" destId="{B45B12E1-618D-41BA-9294-821A942281A2}" srcOrd="2" destOrd="0" presId="urn:microsoft.com/office/officeart/2016/7/layout/LinearBlockProcessNumbered"/>
    <dgm:cxn modelId="{75B451B7-9AFF-4891-B782-61F361D214CE}" type="presParOf" srcId="{A73106EA-2473-45CE-81C6-4226D29BCFD3}" destId="{63C170A6-92BE-4F63-AE18-6C8E6B882556}" srcOrd="1" destOrd="0" presId="urn:microsoft.com/office/officeart/2016/7/layout/LinearBlockProcessNumbered"/>
    <dgm:cxn modelId="{E16621B3-71AD-4E16-9B61-DD50D0AF2E0C}" type="presParOf" srcId="{A73106EA-2473-45CE-81C6-4226D29BCFD3}" destId="{402CB046-668C-44F6-A2F7-05CFD36755B3}" srcOrd="2" destOrd="0" presId="urn:microsoft.com/office/officeart/2016/7/layout/LinearBlockProcessNumbered"/>
    <dgm:cxn modelId="{02DC72B2-AECC-4D07-879D-15F9ABA1EC43}" type="presParOf" srcId="{402CB046-668C-44F6-A2F7-05CFD36755B3}" destId="{BF8C9E6C-8FE9-473F-B129-5652FEE7AD3E}" srcOrd="0" destOrd="0" presId="urn:microsoft.com/office/officeart/2016/7/layout/LinearBlockProcessNumbered"/>
    <dgm:cxn modelId="{CF8668CA-9EFC-4B46-BFA1-2EFABC25C9E4}" type="presParOf" srcId="{402CB046-668C-44F6-A2F7-05CFD36755B3}" destId="{DEA15F41-DA27-4493-B70C-575C102E0AA1}" srcOrd="1" destOrd="0" presId="urn:microsoft.com/office/officeart/2016/7/layout/LinearBlockProcessNumbered"/>
    <dgm:cxn modelId="{0BBAA0D0-CEFD-4F97-80FB-95757CBC2F1F}" type="presParOf" srcId="{402CB046-668C-44F6-A2F7-05CFD36755B3}" destId="{092A69D6-FE51-4EC7-A7B5-7B8292E4DEB1}" srcOrd="2" destOrd="0" presId="urn:microsoft.com/office/officeart/2016/7/layout/LinearBlockProcessNumbered"/>
    <dgm:cxn modelId="{59F7BCC8-747E-4A7F-94ED-DDAF430712BD}" type="presParOf" srcId="{A73106EA-2473-45CE-81C6-4226D29BCFD3}" destId="{421B7F90-7A8C-478E-9F77-BF139D044ACA}" srcOrd="3" destOrd="0" presId="urn:microsoft.com/office/officeart/2016/7/layout/LinearBlockProcessNumbered"/>
    <dgm:cxn modelId="{72A6C030-0BD1-4293-A25B-7A06F93F6158}" type="presParOf" srcId="{A73106EA-2473-45CE-81C6-4226D29BCFD3}" destId="{16656FB6-E858-4A2B-8147-F154A8F66014}" srcOrd="4" destOrd="0" presId="urn:microsoft.com/office/officeart/2016/7/layout/LinearBlockProcessNumbered"/>
    <dgm:cxn modelId="{F1767542-DAB2-4983-AA26-940171DE48E0}" type="presParOf" srcId="{16656FB6-E858-4A2B-8147-F154A8F66014}" destId="{54E88BF7-4FCA-4BEF-8988-B40F6B199762}" srcOrd="0" destOrd="0" presId="urn:microsoft.com/office/officeart/2016/7/layout/LinearBlockProcessNumbered"/>
    <dgm:cxn modelId="{9FC5C978-A0E3-4EFA-B452-75DDC7CB1CB6}" type="presParOf" srcId="{16656FB6-E858-4A2B-8147-F154A8F66014}" destId="{DEDEBF94-51CC-4613-9F77-E669F2382645}" srcOrd="1" destOrd="0" presId="urn:microsoft.com/office/officeart/2016/7/layout/LinearBlockProcessNumbered"/>
    <dgm:cxn modelId="{213C1455-32DE-4FCF-BB2A-3A4E36171F36}" type="presParOf" srcId="{16656FB6-E858-4A2B-8147-F154A8F66014}" destId="{EC2AD312-6A78-47A3-B755-E8353DE732A2}" srcOrd="2" destOrd="0" presId="urn:microsoft.com/office/officeart/2016/7/layout/LinearBlockProcessNumbered"/>
    <dgm:cxn modelId="{51716996-F8E0-4024-AAD4-C845854EBE20}" type="presParOf" srcId="{A73106EA-2473-45CE-81C6-4226D29BCFD3}" destId="{56E40CEA-2F78-4892-B6B6-605F7A2DFBC5}" srcOrd="5" destOrd="0" presId="urn:microsoft.com/office/officeart/2016/7/layout/LinearBlockProcessNumbered"/>
    <dgm:cxn modelId="{44C8A09A-1FFC-49B1-95D7-25A5F9D57F41}" type="presParOf" srcId="{A73106EA-2473-45CE-81C6-4226D29BCFD3}" destId="{8A2862C3-5521-456E-BF0D-E5BB5A76F3D8}" srcOrd="6" destOrd="0" presId="urn:microsoft.com/office/officeart/2016/7/layout/LinearBlockProcessNumbered"/>
    <dgm:cxn modelId="{EFF7A048-897E-435D-9640-E5370C3DD3FD}" type="presParOf" srcId="{8A2862C3-5521-456E-BF0D-E5BB5A76F3D8}" destId="{0AF5B183-B1FA-45A0-8F42-1AEF675F3C2C}" srcOrd="0" destOrd="0" presId="urn:microsoft.com/office/officeart/2016/7/layout/LinearBlockProcessNumbered"/>
    <dgm:cxn modelId="{DECAD229-1AB2-4C26-A442-2E125388AAC3}" type="presParOf" srcId="{8A2862C3-5521-456E-BF0D-E5BB5A76F3D8}" destId="{404DA3F1-225B-444D-B0E3-D9ABB21DBB9E}" srcOrd="1" destOrd="0" presId="urn:microsoft.com/office/officeart/2016/7/layout/LinearBlockProcessNumbered"/>
    <dgm:cxn modelId="{7B7DB58C-FB62-4317-BDF3-22F9C9519320}" type="presParOf" srcId="{8A2862C3-5521-456E-BF0D-E5BB5A76F3D8}" destId="{4BF8104C-73D7-4643-AEE4-98B4DC4AD77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509CA-D1CD-4BF4-A5C0-0947A287453A}">
      <dsp:nvSpPr>
        <dsp:cNvPr id="0" name=""/>
        <dsp:cNvSpPr/>
      </dsp:nvSpPr>
      <dsp:spPr>
        <a:xfrm>
          <a:off x="0" y="449"/>
          <a:ext cx="10512423" cy="105248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8FE68-1944-4563-A164-D0DBAB4A552E}">
      <dsp:nvSpPr>
        <dsp:cNvPr id="0" name=""/>
        <dsp:cNvSpPr/>
      </dsp:nvSpPr>
      <dsp:spPr>
        <a:xfrm>
          <a:off x="318375" y="237258"/>
          <a:ext cx="578865" cy="578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57874-C8B7-44B2-89A4-22EFD803689A}">
      <dsp:nvSpPr>
        <dsp:cNvPr id="0" name=""/>
        <dsp:cNvSpPr/>
      </dsp:nvSpPr>
      <dsp:spPr>
        <a:xfrm>
          <a:off x="1215617" y="449"/>
          <a:ext cx="9296805"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1066800">
            <a:lnSpc>
              <a:spcPct val="100000"/>
            </a:lnSpc>
            <a:spcBef>
              <a:spcPct val="0"/>
            </a:spcBef>
            <a:spcAft>
              <a:spcPct val="35000"/>
            </a:spcAft>
            <a:buNone/>
          </a:pPr>
          <a:r>
            <a:rPr lang="en-US" sz="2400" kern="1200"/>
            <a:t>What does Christlikeness look like in your neighborhood?</a:t>
          </a:r>
        </a:p>
      </dsp:txBody>
      <dsp:txXfrm>
        <a:off x="1215617" y="449"/>
        <a:ext cx="9296805" cy="1052482"/>
      </dsp:txXfrm>
    </dsp:sp>
    <dsp:sp modelId="{E218A341-CB5A-45D3-A91E-15C876FE0582}">
      <dsp:nvSpPr>
        <dsp:cNvPr id="0" name=""/>
        <dsp:cNvSpPr/>
      </dsp:nvSpPr>
      <dsp:spPr>
        <a:xfrm>
          <a:off x="0" y="1316052"/>
          <a:ext cx="10512423" cy="105248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A5D28-96FA-404B-8227-CEC05E81BC82}">
      <dsp:nvSpPr>
        <dsp:cNvPr id="0" name=""/>
        <dsp:cNvSpPr/>
      </dsp:nvSpPr>
      <dsp:spPr>
        <a:xfrm>
          <a:off x="318375" y="1552861"/>
          <a:ext cx="578865" cy="578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06331-DDEC-411B-B5F8-C476223F444E}">
      <dsp:nvSpPr>
        <dsp:cNvPr id="0" name=""/>
        <dsp:cNvSpPr/>
      </dsp:nvSpPr>
      <dsp:spPr>
        <a:xfrm>
          <a:off x="1215617" y="1316052"/>
          <a:ext cx="9296805"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1066800">
            <a:lnSpc>
              <a:spcPct val="100000"/>
            </a:lnSpc>
            <a:spcBef>
              <a:spcPct val="0"/>
            </a:spcBef>
            <a:spcAft>
              <a:spcPct val="35000"/>
            </a:spcAft>
            <a:buNone/>
          </a:pPr>
          <a:r>
            <a:rPr lang="en-US" sz="2400" kern="1200" dirty="0"/>
            <a:t>What do you want people to be able to do, say, or live out as they grow in faith?</a:t>
          </a:r>
        </a:p>
      </dsp:txBody>
      <dsp:txXfrm>
        <a:off x="1215617" y="1316052"/>
        <a:ext cx="9296805" cy="1052482"/>
      </dsp:txXfrm>
    </dsp:sp>
    <dsp:sp modelId="{89615A71-BAAF-4B86-8977-567D058A3205}">
      <dsp:nvSpPr>
        <dsp:cNvPr id="0" name=""/>
        <dsp:cNvSpPr/>
      </dsp:nvSpPr>
      <dsp:spPr>
        <a:xfrm>
          <a:off x="0" y="2631655"/>
          <a:ext cx="10512423" cy="105248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52E5B-78C8-4D15-A8B8-CA6C4E90A576}">
      <dsp:nvSpPr>
        <dsp:cNvPr id="0" name=""/>
        <dsp:cNvSpPr/>
      </dsp:nvSpPr>
      <dsp:spPr>
        <a:xfrm>
          <a:off x="318375" y="2868464"/>
          <a:ext cx="578865" cy="578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A4792-62F0-4A8A-9D03-751D6B975950}">
      <dsp:nvSpPr>
        <dsp:cNvPr id="0" name=""/>
        <dsp:cNvSpPr/>
      </dsp:nvSpPr>
      <dsp:spPr>
        <a:xfrm>
          <a:off x="1215617" y="2631655"/>
          <a:ext cx="9296805"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1066800">
            <a:lnSpc>
              <a:spcPct val="100000"/>
            </a:lnSpc>
            <a:spcBef>
              <a:spcPct val="0"/>
            </a:spcBef>
            <a:spcAft>
              <a:spcPct val="35000"/>
            </a:spcAft>
            <a:buNone/>
          </a:pPr>
          <a:r>
            <a:rPr lang="en-US" sz="2400" kern="1200" dirty="0"/>
            <a:t>Who already models spiritual maturity?</a:t>
          </a:r>
        </a:p>
      </dsp:txBody>
      <dsp:txXfrm>
        <a:off x="1215617" y="2631655"/>
        <a:ext cx="9296805" cy="1052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6EE0C-5ACE-4003-AE78-9082850A6688}">
      <dsp:nvSpPr>
        <dsp:cNvPr id="0" name=""/>
        <dsp:cNvSpPr/>
      </dsp:nvSpPr>
      <dsp:spPr>
        <a:xfrm>
          <a:off x="205" y="687670"/>
          <a:ext cx="2479997" cy="29759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1022350">
            <a:lnSpc>
              <a:spcPct val="90000"/>
            </a:lnSpc>
            <a:spcBef>
              <a:spcPct val="0"/>
            </a:spcBef>
            <a:spcAft>
              <a:spcPct val="35000"/>
            </a:spcAft>
            <a:buNone/>
          </a:pPr>
          <a:r>
            <a:rPr lang="en-US" sz="2300" kern="1200"/>
            <a:t>Connect people to </a:t>
          </a:r>
          <a:r>
            <a:rPr lang="en-US" sz="2300" b="1" kern="1200"/>
            <a:t>Scripture</a:t>
          </a:r>
          <a:endParaRPr lang="en-US" sz="2300" kern="1200"/>
        </a:p>
      </dsp:txBody>
      <dsp:txXfrm>
        <a:off x="205" y="1878069"/>
        <a:ext cx="2479997" cy="1785598"/>
      </dsp:txXfrm>
    </dsp:sp>
    <dsp:sp modelId="{98842CE6-3931-43A3-BD95-8C9B6BC76BBC}">
      <dsp:nvSpPr>
        <dsp:cNvPr id="0" name=""/>
        <dsp:cNvSpPr/>
      </dsp:nvSpPr>
      <dsp:spPr>
        <a:xfrm>
          <a:off x="205" y="687670"/>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533650">
            <a:lnSpc>
              <a:spcPct val="90000"/>
            </a:lnSpc>
            <a:spcBef>
              <a:spcPct val="0"/>
            </a:spcBef>
            <a:spcAft>
              <a:spcPct val="35000"/>
            </a:spcAft>
            <a:buNone/>
          </a:pPr>
          <a:r>
            <a:rPr lang="en-US" sz="5700" kern="1200"/>
            <a:t>01</a:t>
          </a:r>
        </a:p>
      </dsp:txBody>
      <dsp:txXfrm>
        <a:off x="205" y="687670"/>
        <a:ext cx="2479997" cy="1190398"/>
      </dsp:txXfrm>
    </dsp:sp>
    <dsp:sp modelId="{BF8C9E6C-8FE9-473F-B129-5652FEE7AD3E}">
      <dsp:nvSpPr>
        <dsp:cNvPr id="0" name=""/>
        <dsp:cNvSpPr/>
      </dsp:nvSpPr>
      <dsp:spPr>
        <a:xfrm>
          <a:off x="2678602" y="687670"/>
          <a:ext cx="2479997" cy="29759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1022350">
            <a:lnSpc>
              <a:spcPct val="90000"/>
            </a:lnSpc>
            <a:spcBef>
              <a:spcPct val="0"/>
            </a:spcBef>
            <a:spcAft>
              <a:spcPct val="35000"/>
            </a:spcAft>
            <a:buNone/>
          </a:pPr>
          <a:r>
            <a:rPr lang="en-US" sz="2300" kern="1200"/>
            <a:t>Encourage </a:t>
          </a:r>
          <a:r>
            <a:rPr lang="en-US" sz="2300" b="1" kern="1200"/>
            <a:t>imitation of Jesus</a:t>
          </a:r>
          <a:endParaRPr lang="en-US" sz="2300" kern="1200"/>
        </a:p>
      </dsp:txBody>
      <dsp:txXfrm>
        <a:off x="2678602" y="1878069"/>
        <a:ext cx="2479997" cy="1785598"/>
      </dsp:txXfrm>
    </dsp:sp>
    <dsp:sp modelId="{DEA15F41-DA27-4493-B70C-575C102E0AA1}">
      <dsp:nvSpPr>
        <dsp:cNvPr id="0" name=""/>
        <dsp:cNvSpPr/>
      </dsp:nvSpPr>
      <dsp:spPr>
        <a:xfrm>
          <a:off x="2678602" y="687670"/>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533650">
            <a:lnSpc>
              <a:spcPct val="90000"/>
            </a:lnSpc>
            <a:spcBef>
              <a:spcPct val="0"/>
            </a:spcBef>
            <a:spcAft>
              <a:spcPct val="35000"/>
            </a:spcAft>
            <a:buNone/>
          </a:pPr>
          <a:r>
            <a:rPr lang="en-US" sz="5700" kern="1200"/>
            <a:t>02</a:t>
          </a:r>
        </a:p>
      </dsp:txBody>
      <dsp:txXfrm>
        <a:off x="2678602" y="687670"/>
        <a:ext cx="2479997" cy="1190398"/>
      </dsp:txXfrm>
    </dsp:sp>
    <dsp:sp modelId="{54E88BF7-4FCA-4BEF-8988-B40F6B199762}">
      <dsp:nvSpPr>
        <dsp:cNvPr id="0" name=""/>
        <dsp:cNvSpPr/>
      </dsp:nvSpPr>
      <dsp:spPr>
        <a:xfrm>
          <a:off x="5356999" y="687670"/>
          <a:ext cx="2479997" cy="29759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1022350">
            <a:lnSpc>
              <a:spcPct val="90000"/>
            </a:lnSpc>
            <a:spcBef>
              <a:spcPct val="0"/>
            </a:spcBef>
            <a:spcAft>
              <a:spcPct val="35000"/>
            </a:spcAft>
            <a:buNone/>
          </a:pPr>
          <a:r>
            <a:rPr lang="en-US" sz="2300" kern="1200"/>
            <a:t>Engage in </a:t>
          </a:r>
          <a:r>
            <a:rPr lang="en-US" sz="2300" b="1" kern="1200"/>
            <a:t>community and mission</a:t>
          </a:r>
          <a:endParaRPr lang="en-US" sz="2300" kern="1200"/>
        </a:p>
      </dsp:txBody>
      <dsp:txXfrm>
        <a:off x="5356999" y="1878069"/>
        <a:ext cx="2479997" cy="1785598"/>
      </dsp:txXfrm>
    </dsp:sp>
    <dsp:sp modelId="{DEDEBF94-51CC-4613-9F77-E669F2382645}">
      <dsp:nvSpPr>
        <dsp:cNvPr id="0" name=""/>
        <dsp:cNvSpPr/>
      </dsp:nvSpPr>
      <dsp:spPr>
        <a:xfrm>
          <a:off x="5356999" y="687670"/>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533650">
            <a:lnSpc>
              <a:spcPct val="90000"/>
            </a:lnSpc>
            <a:spcBef>
              <a:spcPct val="0"/>
            </a:spcBef>
            <a:spcAft>
              <a:spcPct val="35000"/>
            </a:spcAft>
            <a:buNone/>
          </a:pPr>
          <a:r>
            <a:rPr lang="en-US" sz="5700" kern="1200"/>
            <a:t>03</a:t>
          </a:r>
        </a:p>
      </dsp:txBody>
      <dsp:txXfrm>
        <a:off x="5356999" y="687670"/>
        <a:ext cx="2479997" cy="1190398"/>
      </dsp:txXfrm>
    </dsp:sp>
    <dsp:sp modelId="{0AF5B183-B1FA-45A0-8F42-1AEF675F3C2C}">
      <dsp:nvSpPr>
        <dsp:cNvPr id="0" name=""/>
        <dsp:cNvSpPr/>
      </dsp:nvSpPr>
      <dsp:spPr>
        <a:xfrm>
          <a:off x="8035397" y="687670"/>
          <a:ext cx="2479997" cy="29759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1022350">
            <a:lnSpc>
              <a:spcPct val="90000"/>
            </a:lnSpc>
            <a:spcBef>
              <a:spcPct val="0"/>
            </a:spcBef>
            <a:spcAft>
              <a:spcPct val="35000"/>
            </a:spcAft>
            <a:buNone/>
          </a:pPr>
          <a:r>
            <a:rPr lang="en-US" sz="2300" kern="1200"/>
            <a:t>Lead to </a:t>
          </a:r>
          <a:r>
            <a:rPr lang="en-US" sz="2300" b="1" kern="1200"/>
            <a:t>praxis</a:t>
          </a:r>
          <a:r>
            <a:rPr lang="en-US" sz="2300" kern="1200"/>
            <a:t> (practice and real life application)</a:t>
          </a:r>
        </a:p>
      </dsp:txBody>
      <dsp:txXfrm>
        <a:off x="8035397" y="1878069"/>
        <a:ext cx="2479997" cy="1785598"/>
      </dsp:txXfrm>
    </dsp:sp>
    <dsp:sp modelId="{404DA3F1-225B-444D-B0E3-D9ABB21DBB9E}">
      <dsp:nvSpPr>
        <dsp:cNvPr id="0" name=""/>
        <dsp:cNvSpPr/>
      </dsp:nvSpPr>
      <dsp:spPr>
        <a:xfrm>
          <a:off x="8035397" y="687670"/>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533650">
            <a:lnSpc>
              <a:spcPct val="90000"/>
            </a:lnSpc>
            <a:spcBef>
              <a:spcPct val="0"/>
            </a:spcBef>
            <a:spcAft>
              <a:spcPct val="35000"/>
            </a:spcAft>
            <a:buNone/>
          </a:pPr>
          <a:r>
            <a:rPr lang="en-US" sz="5700" kern="1200"/>
            <a:t>04</a:t>
          </a:r>
        </a:p>
      </dsp:txBody>
      <dsp:txXfrm>
        <a:off x="8035397" y="687670"/>
        <a:ext cx="2479997" cy="11903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A45B8-4C21-4266-BE19-06B2086ED613}"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964C3-FDF6-4FBB-85AA-60D0F74DD535}" type="slidenum">
              <a:rPr lang="en-US" smtClean="0"/>
              <a:t>‹#›</a:t>
            </a:fld>
            <a:endParaRPr lang="en-US"/>
          </a:p>
        </p:txBody>
      </p:sp>
    </p:spTree>
    <p:extLst>
      <p:ext uri="{BB962C8B-B14F-4D97-AF65-F5344CB8AC3E}">
        <p14:creationId xmlns:p14="http://schemas.microsoft.com/office/powerpoint/2010/main" val="213439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building on the foundational work you did in Session 1 around: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None/>
            </a:pPr>
            <a:r>
              <a:rPr lang="en-US" dirty="0"/>
              <a:t>One </a:t>
            </a:r>
            <a:r>
              <a:rPr lang="en-US" b="1" dirty="0"/>
              <a:t>Centered Set</a:t>
            </a:r>
            <a:r>
              <a:rPr lang="en-US" dirty="0"/>
              <a:t> practice (missional/inclusive space)</a:t>
            </a:r>
          </a:p>
          <a:p>
            <a:pPr>
              <a:buNone/>
            </a:pPr>
            <a:r>
              <a:rPr lang="en-US" dirty="0"/>
              <a:t>One </a:t>
            </a:r>
            <a:r>
              <a:rPr lang="en-US" b="1" dirty="0"/>
              <a:t>Bounded Set</a:t>
            </a:r>
            <a:r>
              <a:rPr lang="en-US" dirty="0"/>
              <a:t> practice (discipleship/intentional core)</a:t>
            </a:r>
          </a:p>
          <a:p>
            <a:r>
              <a:rPr lang="en-US" dirty="0"/>
              <a:t>One </a:t>
            </a:r>
            <a:r>
              <a:rPr lang="en-US" b="1" dirty="0"/>
              <a:t>Bridging</a:t>
            </a:r>
            <a:r>
              <a:rPr lang="en-US" dirty="0"/>
              <a:t> practice (or gap)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describe discipleship in your congregation.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Thank you for taking the time to reflect. What you just named gives us a real-time picture of what discipleship already looks like in your context—and where there’s space for growth.</a:t>
            </a:r>
          </a:p>
        </p:txBody>
      </p:sp>
      <p:sp>
        <p:nvSpPr>
          <p:cNvPr id="4" name="Slide Number Placeholder 3"/>
          <p:cNvSpPr>
            <a:spLocks noGrp="1"/>
          </p:cNvSpPr>
          <p:nvPr>
            <p:ph type="sldNum" sz="quarter" idx="5"/>
          </p:nvPr>
        </p:nvSpPr>
        <p:spPr/>
        <p:txBody>
          <a:bodyPr/>
          <a:lstStyle/>
          <a:p>
            <a:fld id="{077964C3-FDF6-4FBB-85AA-60D0F74DD535}" type="slidenum">
              <a:rPr lang="en-US" smtClean="0"/>
              <a:t>2</a:t>
            </a:fld>
            <a:endParaRPr lang="en-US"/>
          </a:p>
        </p:txBody>
      </p:sp>
    </p:spTree>
    <p:extLst>
      <p:ext uri="{BB962C8B-B14F-4D97-AF65-F5344CB8AC3E}">
        <p14:creationId xmlns:p14="http://schemas.microsoft.com/office/powerpoint/2010/main" val="130576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Example:</a:t>
            </a:r>
          </a:p>
          <a:p>
            <a:pPr>
              <a:buNone/>
            </a:pPr>
            <a:r>
              <a:rPr lang="en-US" dirty="0"/>
              <a:t>In GCI City A maturity isn’t about being front and center—it’s faithfulness. </a:t>
            </a:r>
          </a:p>
          <a:p>
            <a:pPr>
              <a:buNone/>
            </a:pPr>
            <a:r>
              <a:rPr lang="en-US" dirty="0"/>
              <a:t>Mature disciples are consistent in presence, gentle in spirit, and grounded in prayer. </a:t>
            </a:r>
          </a:p>
          <a:p>
            <a:pPr>
              <a:buNone/>
            </a:pPr>
            <a:r>
              <a:rPr lang="en-US" dirty="0"/>
              <a:t>They model Christ in how they respond to others with humility, compassion, and peace.</a:t>
            </a:r>
          </a:p>
          <a:p>
            <a:pPr>
              <a:buNone/>
            </a:pPr>
            <a:endParaRPr lang="en-US" b="1" dirty="0"/>
          </a:p>
          <a:p>
            <a:pPr>
              <a:buNone/>
            </a:pPr>
            <a:r>
              <a:rPr lang="en-US" b="1" dirty="0"/>
              <a:t>What signs of Christlikeness, wisdom, theology, or mission do we want to see?</a:t>
            </a:r>
          </a:p>
          <a:p>
            <a:pPr>
              <a:buNone/>
            </a:pPr>
            <a:r>
              <a:rPr lang="en-US" dirty="0"/>
              <a:t>This church values relational depth over theological jargon. </a:t>
            </a:r>
          </a:p>
          <a:p>
            <a:pPr>
              <a:buNone/>
            </a:pPr>
            <a:r>
              <a:rPr lang="en-US" dirty="0"/>
              <a:t>Maturity is marked by things like patience, forgiveness, willingness to engage in conflict with grace, and caring for the community in tangible ways.”</a:t>
            </a:r>
          </a:p>
          <a:p>
            <a:pPr>
              <a:buNone/>
            </a:pPr>
            <a:r>
              <a:rPr lang="en-US" dirty="0"/>
              <a:t>Even if people aren’t using theological terms, they’re expressing spiritual depth through their posture and presence.”</a:t>
            </a:r>
          </a:p>
          <a:p>
            <a:pPr>
              <a:buNone/>
            </a:pPr>
            <a:endParaRPr lang="en-US" b="1" dirty="0"/>
          </a:p>
          <a:p>
            <a:pPr>
              <a:buNone/>
            </a:pPr>
            <a:r>
              <a:rPr lang="en-US" b="1" dirty="0"/>
              <a:t>Who already reflects these traits?</a:t>
            </a:r>
          </a:p>
          <a:p>
            <a:r>
              <a:rPr lang="en-US" dirty="0"/>
              <a:t>Think about the people who are shaping others by how they live. </a:t>
            </a:r>
          </a:p>
          <a:p>
            <a:r>
              <a:rPr lang="en-US" dirty="0"/>
              <a:t>In this example, we see it in Barbara’s weekly prayer calls, George’s home Bible study, and Ruth’s faithful service at the food pantry. These are signs of the fruit of the Spirit—and clues for how we design our discipleship practices.</a:t>
            </a:r>
          </a:p>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11</a:t>
            </a:fld>
            <a:endParaRPr lang="en-US"/>
          </a:p>
        </p:txBody>
      </p:sp>
    </p:spTree>
    <p:extLst>
      <p:ext uri="{BB962C8B-B14F-4D97-AF65-F5344CB8AC3E}">
        <p14:creationId xmlns:p14="http://schemas.microsoft.com/office/powerpoint/2010/main" val="50170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Now we move from people to patterns.</a:t>
            </a:r>
          </a:p>
          <a:p>
            <a:pPr>
              <a:buNone/>
            </a:pPr>
            <a:r>
              <a:rPr lang="en-US" dirty="0"/>
              <a:t> These questions help us name what </a:t>
            </a:r>
            <a:r>
              <a:rPr lang="en-US" i="1" dirty="0"/>
              <a:t>assumptions</a:t>
            </a:r>
            <a:r>
              <a:rPr lang="en-US" dirty="0"/>
              <a:t> shape discipleship—and what the culture of our church might be communicating beneath the surface.</a:t>
            </a:r>
          </a:p>
          <a:p>
            <a:pPr>
              <a:buNone/>
            </a:pPr>
            <a:endParaRPr lang="en-US" dirty="0"/>
          </a:p>
          <a:p>
            <a:pPr>
              <a:buNone/>
            </a:pPr>
            <a:r>
              <a:rPr lang="en-US" b="1" dirty="0"/>
              <a:t> What assumptions currently shape discipleship?</a:t>
            </a:r>
          </a:p>
          <a:p>
            <a:pPr>
              <a:buNone/>
            </a:pPr>
            <a:r>
              <a:rPr lang="en-US" dirty="0"/>
              <a:t>In many smaller or older congregations, there’s often a belief that discipleship just happens—if you’re attending regularly and behaving well, that must mean you’re growing. </a:t>
            </a:r>
          </a:p>
          <a:p>
            <a:pPr>
              <a:buNone/>
            </a:pPr>
            <a:r>
              <a:rPr lang="en-US" dirty="0"/>
              <a:t>There’s also an unspoken assumption that it’s the pastor’s job to disciple people, rather than something shared.</a:t>
            </a:r>
          </a:p>
          <a:p>
            <a:pPr>
              <a:buNone/>
            </a:pPr>
            <a:endParaRPr lang="en-US" b="1" dirty="0"/>
          </a:p>
          <a:p>
            <a:pPr>
              <a:buNone/>
            </a:pPr>
            <a:r>
              <a:rPr lang="en-US" b="1" dirty="0"/>
              <a:t>What do behaviors say we value?</a:t>
            </a:r>
          </a:p>
          <a:p>
            <a:pPr>
              <a:buNone/>
            </a:pPr>
            <a:r>
              <a:rPr lang="en-US" dirty="0"/>
              <a:t>Behavior reveals culture. In this church, people are deeply present for one another in crisis. There’s a strong reverence for Scripture and tradition. </a:t>
            </a:r>
          </a:p>
          <a:p>
            <a:pPr>
              <a:buNone/>
            </a:pPr>
            <a:r>
              <a:rPr lang="en-US" dirty="0"/>
              <a:t>But there’s also some resistance to change and a hesitancy around starting spiritual conversations.</a:t>
            </a:r>
          </a:p>
          <a:p>
            <a:pPr>
              <a:buNone/>
            </a:pPr>
            <a:r>
              <a:rPr lang="en-US" dirty="0"/>
              <a:t>Those behaviors tell us what’s actually forming people—and what might be holding growth back.</a:t>
            </a:r>
          </a:p>
          <a:p>
            <a:pPr>
              <a:buNone/>
            </a:pPr>
            <a:endParaRPr lang="en-US" dirty="0"/>
          </a:p>
          <a:p>
            <a:pPr>
              <a:buNone/>
            </a:pPr>
            <a:r>
              <a:rPr lang="en-US" b="1" dirty="0"/>
              <a:t>What needs to shift?</a:t>
            </a:r>
          </a:p>
          <a:p>
            <a:pPr>
              <a:buNone/>
            </a:pPr>
            <a:r>
              <a:rPr lang="en-US" dirty="0"/>
              <a:t>If we want to foster deeper formation, we may need to introduce smaller relational spaces like triads or mentoring pairs. </a:t>
            </a:r>
          </a:p>
          <a:p>
            <a:pPr>
              <a:buNone/>
            </a:pPr>
            <a:r>
              <a:rPr lang="en-US" dirty="0"/>
              <a:t>Rethinking Bible study to include more personal reflection and life application could also help.</a:t>
            </a:r>
          </a:p>
          <a:p>
            <a:endParaRPr lang="en-US" dirty="0"/>
          </a:p>
          <a:p>
            <a:r>
              <a:rPr lang="en-US" dirty="0"/>
              <a:t>Ultimately, we want to create a culture where talking about spiritual growth feels normal and expected—not rare or intimidating.</a:t>
            </a:r>
          </a:p>
          <a:p>
            <a:pPr>
              <a:buNone/>
            </a:pPr>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12</a:t>
            </a:fld>
            <a:endParaRPr lang="en-US"/>
          </a:p>
        </p:txBody>
      </p:sp>
    </p:spTree>
    <p:extLst>
      <p:ext uri="{BB962C8B-B14F-4D97-AF65-F5344CB8AC3E}">
        <p14:creationId xmlns:p14="http://schemas.microsoft.com/office/powerpoint/2010/main" val="402691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8DEA1-792F-525B-4C46-D35905973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5ECF0-F0E4-5FD3-7C3C-E51563AE0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6F8E5-FAFD-B143-F942-7A569697DEE8}"/>
              </a:ext>
            </a:extLst>
          </p:cNvPr>
          <p:cNvSpPr>
            <a:spLocks noGrp="1"/>
          </p:cNvSpPr>
          <p:nvPr>
            <p:ph type="body" idx="1"/>
          </p:nvPr>
        </p:nvSpPr>
        <p:spPr/>
        <p:txBody>
          <a:bodyPr/>
          <a:lstStyle/>
          <a:p>
            <a:pPr>
              <a:buNone/>
            </a:pPr>
            <a:r>
              <a:rPr lang="en-US" b="1" dirty="0"/>
              <a:t>Take some time to reflect.</a:t>
            </a:r>
          </a:p>
          <a:p>
            <a:pPr>
              <a:buNone/>
            </a:pPr>
            <a:r>
              <a:rPr lang="en-US" b="1" dirty="0"/>
              <a:t>Prompt 1 – Markers of Maturity:</a:t>
            </a:r>
            <a:endParaRPr lang="en-US" dirty="0"/>
          </a:p>
          <a:p>
            <a:pPr>
              <a:buFont typeface="Arial" panose="020B0604020202020204" pitchFamily="34" charset="0"/>
              <a:buChar char="•"/>
            </a:pPr>
            <a:r>
              <a:rPr lang="en-US" dirty="0"/>
              <a:t>What does a mature disciple look like in your church context?</a:t>
            </a:r>
          </a:p>
          <a:p>
            <a:pPr>
              <a:buFont typeface="Arial" panose="020B0604020202020204" pitchFamily="34" charset="0"/>
              <a:buChar char="•"/>
            </a:pPr>
            <a:r>
              <a:rPr lang="en-US" dirty="0"/>
              <a:t>What signs of Christlikeness, wisdom, theology, or mission do you want to see?</a:t>
            </a:r>
          </a:p>
          <a:p>
            <a:pPr>
              <a:buFont typeface="Arial" panose="020B0604020202020204" pitchFamily="34" charset="0"/>
              <a:buChar char="•"/>
            </a:pPr>
            <a:r>
              <a:rPr lang="en-US" dirty="0"/>
              <a:t>Who in your church already shows these marks? How do you know?</a:t>
            </a:r>
          </a:p>
          <a:p>
            <a:pPr>
              <a:buFont typeface="Arial" panose="020B0604020202020204" pitchFamily="34" charset="0"/>
              <a:buChar char="•"/>
            </a:pPr>
            <a:endParaRPr lang="en-US" dirty="0"/>
          </a:p>
          <a:p>
            <a:pPr>
              <a:buFont typeface="Arial" panose="020B0604020202020204" pitchFamily="34" charset="0"/>
              <a:buChar char="•"/>
            </a:pPr>
            <a:endParaRPr lang="en-US" dirty="0"/>
          </a:p>
          <a:p>
            <a:pPr>
              <a:buNone/>
            </a:pPr>
            <a:r>
              <a:rPr lang="en-US" b="1" dirty="0"/>
              <a:t>Prompt 2 – Assumptions and Culture:</a:t>
            </a:r>
            <a:endParaRPr lang="en-US" dirty="0"/>
          </a:p>
          <a:p>
            <a:pPr>
              <a:buFont typeface="Arial" panose="020B0604020202020204" pitchFamily="34" charset="0"/>
              <a:buChar char="•"/>
            </a:pPr>
            <a:r>
              <a:rPr lang="en-US" dirty="0"/>
              <a:t>What assumptions currently shape discipleship in your church?</a:t>
            </a:r>
          </a:p>
          <a:p>
            <a:pPr>
              <a:buFont typeface="Arial" panose="020B0604020202020204" pitchFamily="34" charset="0"/>
              <a:buChar char="•"/>
            </a:pPr>
            <a:r>
              <a:rPr lang="en-US" dirty="0"/>
              <a:t>What do your church’s behaviors say about what you value?</a:t>
            </a:r>
          </a:p>
          <a:p>
            <a:pPr>
              <a:buFont typeface="Arial" panose="020B0604020202020204" pitchFamily="34" charset="0"/>
              <a:buChar char="•"/>
            </a:pPr>
            <a:r>
              <a:rPr lang="en-US" dirty="0"/>
              <a:t>What structures or traditions might need to shift for deeper formation to take place?</a:t>
            </a:r>
          </a:p>
          <a:p>
            <a:pPr>
              <a:buFont typeface="Arial" panose="020B0604020202020204" pitchFamily="34" charset="0"/>
              <a:buChar char="•"/>
            </a:pPr>
            <a:endParaRPr lang="en-US" dirty="0"/>
          </a:p>
          <a:p>
            <a:pPr marL="0" indent="0">
              <a:buFontTx/>
              <a:buNone/>
            </a:pPr>
            <a:endParaRPr lang="en-US" dirty="0"/>
          </a:p>
        </p:txBody>
      </p:sp>
      <p:sp>
        <p:nvSpPr>
          <p:cNvPr id="4" name="Slide Number Placeholder 3">
            <a:extLst>
              <a:ext uri="{FF2B5EF4-FFF2-40B4-BE49-F238E27FC236}">
                <a16:creationId xmlns:a16="http://schemas.microsoft.com/office/drawing/2014/main" id="{C846BC84-DCB8-8873-2B77-37927E65FF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BBD66-4C68-47F5-84E4-C2CF7A2128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274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14</a:t>
            </a:fld>
            <a:endParaRPr lang="en-US"/>
          </a:p>
        </p:txBody>
      </p:sp>
    </p:spTree>
    <p:extLst>
      <p:ext uri="{BB962C8B-B14F-4D97-AF65-F5344CB8AC3E}">
        <p14:creationId xmlns:p14="http://schemas.microsoft.com/office/powerpoint/2010/main" val="282645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F1E3-F5E7-49C4-C56C-80578C39F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45142-3E60-15CE-B15D-6AE78F076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61210-0247-8D13-B8D5-9283E09718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800BB-B12B-DF5E-0B38-E405FB26D1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BBD66-4C68-47F5-84E4-C2CF7A2128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795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“Now we begin moving from vision to structure. This table gives you a way to organize your discipleship journey across four phases: Explore, Commit, Practice, and Multiply.”</a:t>
            </a:r>
          </a:p>
          <a:p>
            <a:pPr>
              <a:buNone/>
            </a:pPr>
            <a:r>
              <a:rPr lang="en-US" b="1" dirty="0"/>
              <a:t>Explore</a:t>
            </a:r>
            <a:endParaRPr lang="en-US" dirty="0"/>
          </a:p>
          <a:p>
            <a:pPr>
              <a:buFont typeface="Arial" panose="020B0604020202020204" pitchFamily="34" charset="0"/>
              <a:buChar char="•"/>
            </a:pPr>
            <a:r>
              <a:rPr lang="en-US" dirty="0"/>
              <a:t>Entry points: relational events, open groups, casual invitation</a:t>
            </a:r>
          </a:p>
          <a:p>
            <a:pPr>
              <a:buFont typeface="Arial" panose="020B0604020202020204" pitchFamily="34" charset="0"/>
              <a:buChar char="•"/>
            </a:pPr>
            <a:r>
              <a:rPr lang="en-US" dirty="0"/>
              <a:t>Focus on belonging, curiosity, and movement toward Jesus</a:t>
            </a:r>
          </a:p>
          <a:p>
            <a:pPr>
              <a:buNone/>
            </a:pPr>
            <a:r>
              <a:rPr lang="en-US" b="1" dirty="0"/>
              <a:t>Commit</a:t>
            </a:r>
            <a:endParaRPr lang="en-US" dirty="0"/>
          </a:p>
          <a:p>
            <a:pPr>
              <a:buFont typeface="Arial" panose="020B0604020202020204" pitchFamily="34" charset="0"/>
              <a:buChar char="•"/>
            </a:pPr>
            <a:r>
              <a:rPr lang="en-US" dirty="0"/>
              <a:t>Helping people articulate faith, join community, and adopt core rhythms</a:t>
            </a:r>
          </a:p>
          <a:p>
            <a:pPr>
              <a:buFont typeface="Arial" panose="020B0604020202020204" pitchFamily="34" charset="0"/>
              <a:buChar char="•"/>
            </a:pPr>
            <a:r>
              <a:rPr lang="en-US" dirty="0"/>
              <a:t>Could include covenant groups, baptism prep, or beginner discipleship</a:t>
            </a:r>
          </a:p>
          <a:p>
            <a:pPr>
              <a:buNone/>
            </a:pPr>
            <a:r>
              <a:rPr lang="en-US" b="1" dirty="0"/>
              <a:t>Practice</a:t>
            </a:r>
            <a:endParaRPr lang="en-US" dirty="0"/>
          </a:p>
          <a:p>
            <a:pPr>
              <a:buFont typeface="Arial" panose="020B0604020202020204" pitchFamily="34" charset="0"/>
              <a:buChar char="•"/>
            </a:pPr>
            <a:r>
              <a:rPr lang="en-US" dirty="0"/>
              <a:t>Habits of mission, prayer, and leadership</a:t>
            </a:r>
          </a:p>
          <a:p>
            <a:pPr>
              <a:buFont typeface="Arial" panose="020B0604020202020204" pitchFamily="34" charset="0"/>
              <a:buChar char="•"/>
            </a:pPr>
            <a:r>
              <a:rPr lang="en-US" dirty="0"/>
              <a:t>Service in and outside the church; applying theology in real life</a:t>
            </a:r>
          </a:p>
          <a:p>
            <a:pPr>
              <a:buNone/>
            </a:pPr>
            <a:r>
              <a:rPr lang="en-US" b="1" dirty="0"/>
              <a:t>Multiply</a:t>
            </a:r>
            <a:endParaRPr lang="en-US" dirty="0"/>
          </a:p>
          <a:p>
            <a:pPr>
              <a:buFont typeface="Arial" panose="020B0604020202020204" pitchFamily="34" charset="0"/>
              <a:buChar char="•"/>
            </a:pPr>
            <a:r>
              <a:rPr lang="en-US" dirty="0"/>
              <a:t>Equipping others to disciple, lead, and shape new communities</a:t>
            </a:r>
          </a:p>
          <a:p>
            <a:pPr>
              <a:buFont typeface="Arial" panose="020B0604020202020204" pitchFamily="34" charset="0"/>
              <a:buChar char="•"/>
            </a:pPr>
            <a:r>
              <a:rPr lang="en-US" dirty="0"/>
              <a:t>Ongoing coaching, reflection, and sending practices</a:t>
            </a:r>
          </a:p>
          <a:p>
            <a:pPr>
              <a:buNone/>
            </a:pPr>
            <a:r>
              <a:rPr lang="en-US" b="1" dirty="0"/>
              <a:t>Columns:</a:t>
            </a:r>
            <a:endParaRPr lang="en-US" dirty="0"/>
          </a:p>
          <a:p>
            <a:pPr>
              <a:buFont typeface="Arial" panose="020B0604020202020204" pitchFamily="34" charset="0"/>
              <a:buChar char="•"/>
            </a:pPr>
            <a:r>
              <a:rPr lang="en-US" b="1" dirty="0"/>
              <a:t>Practices or Tools:</a:t>
            </a:r>
            <a:r>
              <a:rPr lang="en-US" dirty="0"/>
              <a:t> What specifically happens at each phase?</a:t>
            </a:r>
          </a:p>
          <a:p>
            <a:pPr>
              <a:buFont typeface="Arial" panose="020B0604020202020204" pitchFamily="34" charset="0"/>
              <a:buChar char="•"/>
            </a:pPr>
            <a:r>
              <a:rPr lang="en-US" b="1" dirty="0"/>
              <a:t>How It’s Communal:</a:t>
            </a:r>
            <a:r>
              <a:rPr lang="en-US" dirty="0"/>
              <a:t> How is it experienced in relationship?</a:t>
            </a:r>
          </a:p>
          <a:p>
            <a:pPr>
              <a:buFont typeface="Arial" panose="020B0604020202020204" pitchFamily="34" charset="0"/>
              <a:buChar char="•"/>
            </a:pPr>
            <a:r>
              <a:rPr lang="en-US" b="1" dirty="0"/>
              <a:t>How It’s Formational:</a:t>
            </a:r>
            <a:r>
              <a:rPr lang="en-US" dirty="0"/>
              <a:t> What transformation are you aiming for?</a:t>
            </a:r>
          </a:p>
          <a:p>
            <a:pPr>
              <a:buFont typeface="Arial" panose="020B0604020202020204" pitchFamily="34" charset="0"/>
              <a:buChar char="•"/>
            </a:pPr>
            <a:r>
              <a:rPr lang="en-US" b="1" dirty="0"/>
              <a:t>Marker of Maturity:</a:t>
            </a:r>
            <a:r>
              <a:rPr lang="en-US" dirty="0"/>
              <a:t> What fruit shows the phase is bearing results?</a:t>
            </a:r>
          </a:p>
          <a:p>
            <a:r>
              <a:rPr lang="en-US" dirty="0"/>
              <a:t>“This framework helps you avoid building for content alone—and helps you see the whole arc of discipleship in your community.”</a:t>
            </a:r>
          </a:p>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16</a:t>
            </a:fld>
            <a:endParaRPr lang="en-US"/>
          </a:p>
        </p:txBody>
      </p:sp>
    </p:spTree>
    <p:extLst>
      <p:ext uri="{BB962C8B-B14F-4D97-AF65-F5344CB8AC3E}">
        <p14:creationId xmlns:p14="http://schemas.microsoft.com/office/powerpoint/2010/main" val="2698602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5AFA-634F-76FA-9B4A-BF6BC5A38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5C3E9-3590-DB87-8451-5494D618E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34F04-8B0B-B578-5D7C-728133CCF055}"/>
              </a:ext>
            </a:extLst>
          </p:cNvPr>
          <p:cNvSpPr>
            <a:spLocks noGrp="1"/>
          </p:cNvSpPr>
          <p:nvPr>
            <p:ph type="body" idx="1"/>
          </p:nvPr>
        </p:nvSpPr>
        <p:spPr/>
        <p:txBody>
          <a:bodyPr/>
          <a:lstStyle/>
          <a:p>
            <a:r>
              <a:rPr lang="en-US" dirty="0"/>
              <a:t>Next Webinar July 17</a:t>
            </a:r>
            <a:r>
              <a:rPr lang="en-US" baseline="30000" dirty="0"/>
              <a:t>th</a:t>
            </a:r>
            <a:r>
              <a:rPr lang="en-US" dirty="0"/>
              <a:t> – bring your draft of your pathway for processing. (Show example on next slide)</a:t>
            </a:r>
          </a:p>
          <a:p>
            <a:endParaRPr lang="en-US" dirty="0"/>
          </a:p>
          <a:p>
            <a:r>
              <a:rPr lang="en-US" dirty="0"/>
              <a:t>Chapter 7 digs into change strategies</a:t>
            </a:r>
          </a:p>
          <a:p>
            <a:r>
              <a:rPr lang="en-US" dirty="0"/>
              <a:t>We look forward to our time together at the upcoming New Wine Skins where we will be sharing change management tools. </a:t>
            </a:r>
          </a:p>
        </p:txBody>
      </p:sp>
      <p:sp>
        <p:nvSpPr>
          <p:cNvPr id="4" name="Slide Number Placeholder 3">
            <a:extLst>
              <a:ext uri="{FF2B5EF4-FFF2-40B4-BE49-F238E27FC236}">
                <a16:creationId xmlns:a16="http://schemas.microsoft.com/office/drawing/2014/main" id="{149AE057-A71D-8272-26C6-5D7B67AEA3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BBD66-4C68-47F5-84E4-C2CF7A2128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108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every discipleship model works in every context.</a:t>
            </a:r>
          </a:p>
          <a:p>
            <a:pPr>
              <a:buNone/>
            </a:pPr>
            <a:endParaRPr lang="en-US" dirty="0"/>
          </a:p>
          <a:p>
            <a:pPr>
              <a:buNone/>
            </a:pPr>
            <a:r>
              <a:rPr lang="en-US" dirty="0"/>
              <a:t>While the ingredients are universal, </a:t>
            </a:r>
            <a:r>
              <a:rPr lang="en-US" i="1" dirty="0"/>
              <a:t>the recipe must be local.</a:t>
            </a:r>
            <a:r>
              <a:rPr lang="en-US" dirty="0"/>
              <a:t> </a:t>
            </a:r>
          </a:p>
          <a:p>
            <a:pPr>
              <a:buNone/>
            </a:pPr>
            <a:r>
              <a:rPr lang="en-US" dirty="0"/>
              <a:t>Strawser warns against importing discipleship models that may be polished but disconnected from the lived experience of your congregation.</a:t>
            </a:r>
          </a:p>
          <a:p>
            <a:pPr>
              <a:buNone/>
            </a:pPr>
            <a:endParaRPr lang="en-US" dirty="0"/>
          </a:p>
          <a:p>
            <a:pPr>
              <a:buNone/>
            </a:pPr>
            <a:r>
              <a:rPr lang="en-US" dirty="0"/>
              <a:t>She critiques:</a:t>
            </a:r>
          </a:p>
          <a:p>
            <a:pPr>
              <a:buFont typeface="Arial" panose="020B0604020202020204" pitchFamily="34" charset="0"/>
              <a:buChar char="•"/>
            </a:pPr>
            <a:r>
              <a:rPr lang="en-US" dirty="0"/>
              <a:t>Discipleship models that go untested in local space</a:t>
            </a:r>
          </a:p>
          <a:p>
            <a:pPr>
              <a:buFont typeface="Arial" panose="020B0604020202020204" pitchFamily="34" charset="0"/>
              <a:buChar char="•"/>
            </a:pPr>
            <a:r>
              <a:rPr lang="en-US" dirty="0"/>
              <a:t>One-size-fits-all tools based on the designer’s experience</a:t>
            </a:r>
          </a:p>
          <a:p>
            <a:pPr>
              <a:buNone/>
            </a:pPr>
            <a:endParaRPr lang="en-US" dirty="0"/>
          </a:p>
          <a:p>
            <a:pPr>
              <a:buNone/>
            </a:pPr>
            <a:r>
              <a:rPr lang="en-US" dirty="0"/>
              <a:t>Instead, she invites us to contextualize  by—</a:t>
            </a:r>
          </a:p>
          <a:p>
            <a:pPr marL="171450" indent="-171450">
              <a:buFont typeface="Arial" panose="020B0604020202020204" pitchFamily="34" charset="0"/>
              <a:buChar char="•"/>
            </a:pPr>
            <a:r>
              <a:rPr lang="en-US" dirty="0"/>
              <a:t>listening to our people</a:t>
            </a:r>
          </a:p>
          <a:p>
            <a:pPr marL="171450" indent="-171450">
              <a:buFont typeface="Arial" panose="020B0604020202020204" pitchFamily="34" charset="0"/>
              <a:buChar char="•"/>
            </a:pPr>
            <a:r>
              <a:rPr lang="en-US" dirty="0"/>
              <a:t>Observing what’s forming them</a:t>
            </a:r>
          </a:p>
          <a:p>
            <a:pPr marL="171450" indent="-171450">
              <a:buFont typeface="Arial" panose="020B0604020202020204" pitchFamily="34" charset="0"/>
              <a:buChar char="•"/>
            </a:pPr>
            <a:r>
              <a:rPr lang="en-US" dirty="0"/>
              <a:t> shaping  something faithful to both Jesus and the culture we’re in.</a:t>
            </a:r>
          </a:p>
          <a:p>
            <a:pPr>
              <a:buNone/>
            </a:pPr>
            <a:endParaRPr lang="en-US" b="1" dirty="0"/>
          </a:p>
          <a:p>
            <a:r>
              <a:rPr lang="en-US" dirty="0"/>
              <a:t>Strawser calls us to move from prefabricated systems to contextual discipleship—discipleship that feels like it was made in your own kitchen. </a:t>
            </a:r>
          </a:p>
          <a:p>
            <a:r>
              <a:rPr lang="en-US" dirty="0"/>
              <a:t>Ask: How does our church worship? </a:t>
            </a:r>
          </a:p>
          <a:p>
            <a:r>
              <a:rPr lang="en-US" dirty="0"/>
              <a:t>How do we relate?</a:t>
            </a:r>
          </a:p>
          <a:p>
            <a:r>
              <a:rPr lang="en-US" dirty="0"/>
              <a:t> What metaphors do we live in?</a:t>
            </a:r>
          </a:p>
          <a:p>
            <a:r>
              <a:rPr lang="en-US" dirty="0"/>
              <a:t> That’s where discipleship becomes tangible.</a:t>
            </a:r>
          </a:p>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3</a:t>
            </a:fld>
            <a:endParaRPr lang="en-US"/>
          </a:p>
        </p:txBody>
      </p:sp>
    </p:spTree>
    <p:extLst>
      <p:ext uri="{BB962C8B-B14F-4D97-AF65-F5344CB8AC3E}">
        <p14:creationId xmlns:p14="http://schemas.microsoft.com/office/powerpoint/2010/main" val="328555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Strawser makes it clear that discipleship cannot be reduced to a franchised model. It’s not enough to be ‘biblical’ if we’re not also </a:t>
            </a:r>
            <a:r>
              <a:rPr lang="en-US" i="1" dirty="0"/>
              <a:t>contextual</a:t>
            </a:r>
            <a:r>
              <a:rPr lang="en-US" dirty="0"/>
              <a:t>. </a:t>
            </a:r>
          </a:p>
          <a:p>
            <a:pPr>
              <a:buNone/>
            </a:pPr>
            <a:r>
              <a:rPr lang="en-US" dirty="0"/>
              <a:t>The healthiest pathways hold together two essential truths.”</a:t>
            </a:r>
          </a:p>
          <a:p>
            <a:pPr>
              <a:buNone/>
            </a:pPr>
            <a:endParaRPr lang="en-US" b="1" dirty="0"/>
          </a:p>
          <a:p>
            <a:pPr>
              <a:buNone/>
            </a:pPr>
            <a:r>
              <a:rPr lang="en-US" b="1" dirty="0"/>
              <a:t>Left Circle: Universal Discipleship</a:t>
            </a:r>
            <a:endParaRPr lang="en-US" dirty="0"/>
          </a:p>
          <a:p>
            <a:pPr>
              <a:buFont typeface="Arial" panose="020B0604020202020204" pitchFamily="34" charset="0"/>
              <a:buChar char="•"/>
            </a:pPr>
            <a:r>
              <a:rPr lang="en-US" dirty="0"/>
              <a:t>Rooted in the way of Jesus</a:t>
            </a:r>
          </a:p>
          <a:p>
            <a:pPr>
              <a:buFont typeface="Arial" panose="020B0604020202020204" pitchFamily="34" charset="0"/>
              <a:buChar char="•"/>
            </a:pPr>
            <a:r>
              <a:rPr lang="en-US" dirty="0"/>
              <a:t>Anchored in Scripture, spiritual disciplines, communal life, and mission</a:t>
            </a:r>
          </a:p>
          <a:p>
            <a:pPr>
              <a:buFont typeface="Arial" panose="020B0604020202020204" pitchFamily="34" charset="0"/>
              <a:buChar char="•"/>
            </a:pPr>
            <a:r>
              <a:rPr lang="en-US" dirty="0"/>
              <a:t>Shared practices like prayer, repentance, justice, and love</a:t>
            </a:r>
          </a:p>
          <a:p>
            <a:pPr>
              <a:buFont typeface="Arial" panose="020B0604020202020204" pitchFamily="34" charset="0"/>
              <a:buChar char="•"/>
            </a:pPr>
            <a:endParaRPr lang="en-US" dirty="0"/>
          </a:p>
          <a:p>
            <a:pPr>
              <a:buNone/>
            </a:pPr>
            <a:r>
              <a:rPr lang="en-US" b="1" dirty="0"/>
              <a:t>Right Circle: Local Expression (LOVE AVENUE TOOLKIT MAPPING YOUR NEIGHBORHOOD)</a:t>
            </a:r>
            <a:endParaRPr lang="en-US" dirty="0"/>
          </a:p>
          <a:p>
            <a:pPr>
              <a:buFont typeface="Arial" panose="020B0604020202020204" pitchFamily="34" charset="0"/>
              <a:buChar char="•"/>
            </a:pPr>
            <a:r>
              <a:rPr lang="en-US" dirty="0"/>
              <a:t>Practices shaped by your community’s story, needs, and culture</a:t>
            </a:r>
          </a:p>
          <a:p>
            <a:pPr>
              <a:buFont typeface="Arial" panose="020B0604020202020204" pitchFamily="34" charset="0"/>
              <a:buChar char="•"/>
            </a:pPr>
            <a:r>
              <a:rPr lang="en-US" dirty="0"/>
              <a:t>Adapted to language, literacy, pace, and the relational makeup of your people</a:t>
            </a:r>
          </a:p>
          <a:p>
            <a:pPr>
              <a:buFont typeface="Arial" panose="020B0604020202020204" pitchFamily="34" charset="0"/>
              <a:buChar char="•"/>
            </a:pPr>
            <a:r>
              <a:rPr lang="en-US" dirty="0"/>
              <a:t>Informed by listening to those being formed</a:t>
            </a:r>
          </a:p>
          <a:p>
            <a:pPr>
              <a:buNone/>
            </a:pPr>
            <a:r>
              <a:rPr lang="en-US" b="1" dirty="0"/>
              <a:t>Center (Healthy Pathway):</a:t>
            </a:r>
            <a:endParaRPr lang="en-US" dirty="0"/>
          </a:p>
          <a:p>
            <a:pPr>
              <a:buNone/>
            </a:pPr>
            <a:r>
              <a:rPr lang="en-US" dirty="0"/>
              <a:t>“Where these overlap, we find real transformation—discipleship that is Christ-centered </a:t>
            </a:r>
            <a:r>
              <a:rPr lang="en-US" i="1" dirty="0"/>
              <a:t>and</a:t>
            </a:r>
            <a:r>
              <a:rPr lang="en-US" dirty="0"/>
              <a:t> locally credible.”</a:t>
            </a:r>
          </a:p>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4</a:t>
            </a:fld>
            <a:endParaRPr lang="en-US"/>
          </a:p>
        </p:txBody>
      </p:sp>
    </p:spTree>
    <p:extLst>
      <p:ext uri="{BB962C8B-B14F-4D97-AF65-F5344CB8AC3E}">
        <p14:creationId xmlns:p14="http://schemas.microsoft.com/office/powerpoint/2010/main" val="19714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Before we design a pathway, we have to define the destination. </a:t>
            </a:r>
          </a:p>
          <a:p>
            <a:pPr>
              <a:buNone/>
            </a:pPr>
            <a:r>
              <a:rPr lang="en-US" dirty="0"/>
              <a:t>What does Christlike maturity look like in your context—not theoretically, but in the real lives of your people?</a:t>
            </a:r>
          </a:p>
          <a:p>
            <a:pPr>
              <a:buNone/>
            </a:pPr>
            <a:endParaRPr lang="en-US" dirty="0"/>
          </a:p>
          <a:p>
            <a:pPr>
              <a:buNone/>
            </a:pPr>
            <a:r>
              <a:rPr lang="en-US" dirty="0"/>
              <a:t>Strawser encourages us to move beyond generic traits and ask:</a:t>
            </a:r>
          </a:p>
          <a:p>
            <a:pPr>
              <a:buFont typeface="Arial" panose="020B0604020202020204" pitchFamily="34" charset="0"/>
              <a:buChar char="•"/>
            </a:pPr>
            <a:r>
              <a:rPr lang="en-US" dirty="0"/>
              <a:t>What character traits, theological grounding, or missional instincts do you want to see?</a:t>
            </a:r>
          </a:p>
          <a:p>
            <a:pPr>
              <a:buFont typeface="Arial" panose="020B0604020202020204" pitchFamily="34" charset="0"/>
              <a:buChar char="•"/>
            </a:pPr>
            <a:r>
              <a:rPr lang="en-US" dirty="0"/>
              <a:t>Who already reflects these traits in your church?</a:t>
            </a:r>
          </a:p>
          <a:p>
            <a:pPr>
              <a:buFont typeface="Arial" panose="020B0604020202020204" pitchFamily="34" charset="0"/>
              <a:buChar char="•"/>
            </a:pPr>
            <a:r>
              <a:rPr lang="en-US" dirty="0"/>
              <a:t>How did they grow? What shaped them?</a:t>
            </a:r>
          </a:p>
          <a:p>
            <a:pPr>
              <a:buNone/>
            </a:pPr>
            <a:endParaRPr lang="en-US" dirty="0"/>
          </a:p>
          <a:p>
            <a:r>
              <a:rPr lang="en-US" b="1" dirty="0"/>
              <a:t>We’re not inventing discipleship—we’re naming what God is already growing and designing toward more of that.</a:t>
            </a:r>
          </a:p>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5</a:t>
            </a:fld>
            <a:endParaRPr lang="en-US"/>
          </a:p>
        </p:txBody>
      </p:sp>
    </p:spTree>
    <p:extLst>
      <p:ext uri="{BB962C8B-B14F-4D97-AF65-F5344CB8AC3E}">
        <p14:creationId xmlns:p14="http://schemas.microsoft.com/office/powerpoint/2010/main" val="373142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Whatever format your discipleship practices take—a group, a class, a meal, a one-on-one—they should embody these core ingredients.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tool is missing all four, it may not be forming disciples.</a:t>
            </a:r>
          </a:p>
          <a:p>
            <a:pPr>
              <a:buNone/>
            </a:pPr>
            <a:r>
              <a:rPr lang="en-US" dirty="0"/>
              <a:t>Whatever form your discipleship tools take, Strawser says they should always contain these four ingredients. Without them, we may be creating participation—but not formation.</a:t>
            </a:r>
          </a:p>
          <a:p>
            <a:pPr>
              <a:buNone/>
            </a:pPr>
            <a:endParaRPr lang="en-US" dirty="0"/>
          </a:p>
          <a:p>
            <a:pPr>
              <a:buNone/>
            </a:pPr>
            <a:r>
              <a:rPr lang="en-US" b="1" dirty="0"/>
              <a:t>1. Connect to Scripture</a:t>
            </a:r>
          </a:p>
          <a:p>
            <a:pPr>
              <a:buNone/>
            </a:pPr>
            <a:r>
              <a:rPr lang="en-US" dirty="0"/>
              <a:t>Not just learning Scripture, but letting it shape our values, language, and imagination.</a:t>
            </a:r>
          </a:p>
          <a:p>
            <a:pPr>
              <a:buNone/>
            </a:pPr>
            <a:endParaRPr lang="en-US" b="1" dirty="0"/>
          </a:p>
          <a:p>
            <a:pPr>
              <a:buNone/>
            </a:pPr>
            <a:r>
              <a:rPr lang="en-US" b="1" dirty="0"/>
              <a:t>2. Imitation of Jesus</a:t>
            </a:r>
          </a:p>
          <a:p>
            <a:pPr>
              <a:buNone/>
            </a:pPr>
            <a:r>
              <a:rPr lang="en-US" dirty="0"/>
              <a:t>Inviting people to pattern their lives after Jesus, not just talk about Him.</a:t>
            </a:r>
          </a:p>
          <a:p>
            <a:pPr>
              <a:buNone/>
            </a:pPr>
            <a:endParaRPr lang="en-US" b="1" dirty="0"/>
          </a:p>
          <a:p>
            <a:pPr>
              <a:buNone/>
            </a:pPr>
            <a:r>
              <a:rPr lang="en-US" b="1" dirty="0"/>
              <a:t>3. Community + Mission</a:t>
            </a:r>
          </a:p>
          <a:p>
            <a:pPr>
              <a:buNone/>
            </a:pPr>
            <a:r>
              <a:rPr lang="en-US" dirty="0"/>
              <a:t>Discipleship is never solo. It always draws us deeper into relationships and outward into mission.</a:t>
            </a:r>
          </a:p>
          <a:p>
            <a:pPr>
              <a:buNone/>
            </a:pPr>
            <a:endParaRPr lang="en-US" b="1" dirty="0"/>
          </a:p>
          <a:p>
            <a:pPr>
              <a:buNone/>
            </a:pPr>
            <a:r>
              <a:rPr lang="en-US" b="1" dirty="0"/>
              <a:t>4. Praxis (Practice + Application)</a:t>
            </a:r>
          </a:p>
          <a:p>
            <a:pPr>
              <a:buNone/>
            </a:pPr>
            <a:r>
              <a:rPr lang="en-US" dirty="0"/>
              <a:t>If there’s no real-world outflow, it’s not discipleship—it’s content consumption.</a:t>
            </a:r>
          </a:p>
          <a:p>
            <a:pPr>
              <a:buNone/>
            </a:pPr>
            <a:endParaRPr lang="en-US" dirty="0"/>
          </a:p>
          <a:p>
            <a:pPr>
              <a:buNone/>
            </a:pPr>
            <a:r>
              <a:rPr lang="en-US" dirty="0"/>
              <a:t> </a:t>
            </a:r>
            <a:r>
              <a:rPr lang="en-US" b="1" dirty="0"/>
              <a:t>Example:</a:t>
            </a:r>
            <a:br>
              <a:rPr lang="en-US" dirty="0"/>
            </a:br>
            <a:r>
              <a:rPr lang="en-US" dirty="0"/>
              <a:t>A mentoring relationship that uses a short Scripture reflection, shared mission engagement, and mutual accountability. It’s simple—but it’s forming.</a:t>
            </a:r>
          </a:p>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6</a:t>
            </a:fld>
            <a:endParaRPr lang="en-US"/>
          </a:p>
        </p:txBody>
      </p:sp>
    </p:spTree>
    <p:extLst>
      <p:ext uri="{BB962C8B-B14F-4D97-AF65-F5344CB8AC3E}">
        <p14:creationId xmlns:p14="http://schemas.microsoft.com/office/powerpoint/2010/main" val="44609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Chapter 6, Strawser outlines what a healthy discipleship pathway should </a:t>
            </a:r>
            <a:r>
              <a:rPr lang="en-US" i="1" dirty="0"/>
              <a:t>feel like</a:t>
            </a:r>
            <a:r>
              <a:rPr lang="en-US" dirty="0"/>
              <a:t>—not just what it includes. This table gives us a five-part lens to evaluate what we build.</a:t>
            </a:r>
          </a:p>
          <a:p>
            <a:pPr>
              <a:buNone/>
            </a:pPr>
            <a:r>
              <a:rPr lang="en-US" b="1" dirty="0"/>
              <a:t>NOT spending time on it tonight to give more time for discussion, but wanted to highlight it for you to go back to you as you work on your pathway drafts</a:t>
            </a:r>
          </a:p>
          <a:p>
            <a:pPr>
              <a:buNone/>
            </a:pPr>
            <a:r>
              <a:rPr lang="en-US" b="1" dirty="0"/>
              <a:t>PAGE 81</a:t>
            </a:r>
          </a:p>
          <a:p>
            <a:pPr>
              <a:buNone/>
            </a:pPr>
            <a:endParaRPr lang="en-US" b="1" dirty="0"/>
          </a:p>
          <a:p>
            <a:pPr>
              <a:buNone/>
            </a:pPr>
            <a:endParaRPr lang="en-US" b="1" dirty="0"/>
          </a:p>
          <a:p>
            <a:pPr>
              <a:buNone/>
            </a:pPr>
            <a:r>
              <a:rPr lang="en-US" b="1" dirty="0"/>
              <a:t>Meaningful</a:t>
            </a:r>
            <a:endParaRPr lang="en-US" dirty="0"/>
          </a:p>
          <a:p>
            <a:pPr>
              <a:buFont typeface="Arial" panose="020B0604020202020204" pitchFamily="34" charset="0"/>
              <a:buChar char="•"/>
            </a:pPr>
            <a:r>
              <a:rPr lang="en-US" dirty="0"/>
              <a:t>People should understand why it matters.</a:t>
            </a:r>
          </a:p>
          <a:p>
            <a:pPr>
              <a:buFont typeface="Arial" panose="020B0604020202020204" pitchFamily="34" charset="0"/>
              <a:buChar char="•"/>
            </a:pPr>
            <a:r>
              <a:rPr lang="en-US" dirty="0"/>
              <a:t>Discipleship should speak to real questions: </a:t>
            </a:r>
            <a:r>
              <a:rPr lang="en-US" i="1" dirty="0"/>
              <a:t>Who am I? Where am I going? Who am I going with?</a:t>
            </a:r>
            <a:endParaRPr lang="en-US" dirty="0"/>
          </a:p>
          <a:p>
            <a:pPr>
              <a:buNone/>
            </a:pPr>
            <a:r>
              <a:rPr lang="en-US" b="1" dirty="0"/>
              <a:t>Formational</a:t>
            </a:r>
            <a:endParaRPr lang="en-US" dirty="0"/>
          </a:p>
          <a:p>
            <a:pPr>
              <a:buFont typeface="Arial" panose="020B0604020202020204" pitchFamily="34" charset="0"/>
              <a:buChar char="•"/>
            </a:pPr>
            <a:r>
              <a:rPr lang="en-US" dirty="0"/>
              <a:t>It must lead to </a:t>
            </a:r>
            <a:r>
              <a:rPr lang="en-US" i="1" dirty="0"/>
              <a:t>transformation</a:t>
            </a:r>
            <a:r>
              <a:rPr lang="en-US" dirty="0"/>
              <a:t>, not just content.</a:t>
            </a:r>
          </a:p>
          <a:p>
            <a:pPr>
              <a:buFont typeface="Arial" panose="020B0604020202020204" pitchFamily="34" charset="0"/>
              <a:buChar char="•"/>
            </a:pPr>
            <a:r>
              <a:rPr lang="en-US" dirty="0"/>
              <a:t>Are people becoming more like Jesus—or just more informed?</a:t>
            </a:r>
          </a:p>
          <a:p>
            <a:pPr>
              <a:buNone/>
            </a:pPr>
            <a:r>
              <a:rPr lang="en-US" b="1" dirty="0"/>
              <a:t>Communal</a:t>
            </a:r>
            <a:endParaRPr lang="en-US" dirty="0"/>
          </a:p>
          <a:p>
            <a:pPr>
              <a:buFont typeface="Arial" panose="020B0604020202020204" pitchFamily="34" charset="0"/>
              <a:buChar char="•"/>
            </a:pPr>
            <a:r>
              <a:rPr lang="en-US" dirty="0"/>
              <a:t>Discipleship happens </a:t>
            </a:r>
            <a:r>
              <a:rPr lang="en-US" i="1" dirty="0"/>
              <a:t>with people</a:t>
            </a:r>
            <a:r>
              <a:rPr lang="en-US" dirty="0"/>
              <a:t>, not in isolation.</a:t>
            </a:r>
          </a:p>
          <a:p>
            <a:pPr>
              <a:buFont typeface="Arial" panose="020B0604020202020204" pitchFamily="34" charset="0"/>
              <a:buChar char="•"/>
            </a:pPr>
            <a:r>
              <a:rPr lang="en-US" dirty="0"/>
              <a:t>Practices should draw people into shared life, reflection, and mutual encouragement.</a:t>
            </a:r>
          </a:p>
          <a:p>
            <a:pPr>
              <a:buNone/>
            </a:pPr>
            <a:r>
              <a:rPr lang="en-US" b="1" dirty="0"/>
              <a:t>Renewal-Oriented</a:t>
            </a:r>
            <a:endParaRPr lang="en-US" dirty="0"/>
          </a:p>
          <a:p>
            <a:pPr>
              <a:buFont typeface="Arial" panose="020B0604020202020204" pitchFamily="34" charset="0"/>
              <a:buChar char="•"/>
            </a:pPr>
            <a:r>
              <a:rPr lang="en-US" dirty="0"/>
              <a:t>Discipleship is never just for personal growth—it leads to impact in neighborhoods, networks, and local mission.</a:t>
            </a:r>
          </a:p>
          <a:p>
            <a:pPr>
              <a:buFont typeface="Arial" panose="020B0604020202020204" pitchFamily="34" charset="0"/>
              <a:buChar char="•"/>
            </a:pPr>
            <a:r>
              <a:rPr lang="en-US" dirty="0"/>
              <a:t>This keeps us from discipleship that becomes self-centered or escapist.</a:t>
            </a:r>
          </a:p>
          <a:p>
            <a:pPr>
              <a:buNone/>
            </a:pPr>
            <a:r>
              <a:rPr lang="en-US" b="1" dirty="0"/>
              <a:t>Rhythmic</a:t>
            </a:r>
            <a:endParaRPr lang="en-US" dirty="0"/>
          </a:p>
          <a:p>
            <a:pPr>
              <a:buFont typeface="Arial" panose="020B0604020202020204" pitchFamily="34" charset="0"/>
              <a:buChar char="•"/>
            </a:pPr>
            <a:r>
              <a:rPr lang="en-US" dirty="0"/>
              <a:t>Pathways must be sustainable and cyclical.</a:t>
            </a:r>
          </a:p>
          <a:p>
            <a:pPr>
              <a:buFont typeface="Arial" panose="020B0604020202020204" pitchFamily="34" charset="0"/>
              <a:buChar char="•"/>
            </a:pPr>
            <a:r>
              <a:rPr lang="en-US" dirty="0"/>
              <a:t>We’re not creating one-time experiences but long-term formation. People should be able to re-enter the journey as they grow.</a:t>
            </a:r>
          </a:p>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7</a:t>
            </a:fld>
            <a:endParaRPr lang="en-US"/>
          </a:p>
        </p:txBody>
      </p:sp>
    </p:spTree>
    <p:extLst>
      <p:ext uri="{BB962C8B-B14F-4D97-AF65-F5344CB8AC3E}">
        <p14:creationId xmlns:p14="http://schemas.microsoft.com/office/powerpoint/2010/main" val="254100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Strawser offers these questions to evaluate any current or potential discipleship practice. If you’re not sure whether something is forming disciples, ask these three questions.</a:t>
            </a:r>
          </a:p>
          <a:p>
            <a:pPr>
              <a:buNone/>
            </a:pPr>
            <a:r>
              <a:rPr lang="en-US" dirty="0"/>
              <a:t>Simplifies the Venn Diagram.</a:t>
            </a:r>
          </a:p>
          <a:p>
            <a:pPr>
              <a:buNone/>
            </a:pPr>
            <a:endParaRPr lang="en-US" dirty="0"/>
          </a:p>
          <a:p>
            <a:pPr>
              <a:buFont typeface="+mj-lt"/>
              <a:buAutoNum type="arabicPeriod"/>
            </a:pPr>
            <a:r>
              <a:rPr lang="en-US" b="1" dirty="0"/>
              <a:t>How does Jesus address this?</a:t>
            </a:r>
            <a:endParaRPr lang="en-US" dirty="0"/>
          </a:p>
          <a:p>
            <a:pPr marL="742950" lvl="1" indent="-285750">
              <a:buFont typeface="+mj-lt"/>
              <a:buAutoNum type="arabicPeriod"/>
            </a:pPr>
            <a:r>
              <a:rPr lang="en-US" dirty="0"/>
              <a:t>Root your practice in the life and teachings of Christ.</a:t>
            </a:r>
          </a:p>
          <a:p>
            <a:pPr marL="742950" lvl="1" indent="-285750">
              <a:buFont typeface="+mj-lt"/>
              <a:buAutoNum type="arabicPeriod"/>
            </a:pPr>
            <a:r>
              <a:rPr lang="en-US" dirty="0"/>
              <a:t>Example: If you’re teaching generosity, are you inviting people into Jesus’ posture of self-giving—not just into tithing?</a:t>
            </a:r>
          </a:p>
          <a:p>
            <a:pPr marL="457200" lvl="1" indent="0">
              <a:buFont typeface="+mj-lt"/>
              <a:buNone/>
            </a:pPr>
            <a:endParaRPr lang="en-US" dirty="0"/>
          </a:p>
          <a:p>
            <a:pPr>
              <a:buFont typeface="+mj-lt"/>
              <a:buAutoNum type="arabicPeriod"/>
            </a:pPr>
            <a:r>
              <a:rPr lang="en-US" b="1" dirty="0"/>
              <a:t>How do I address this?</a:t>
            </a:r>
            <a:endParaRPr lang="en-US" dirty="0"/>
          </a:p>
          <a:p>
            <a:pPr marL="742950" lvl="1" indent="-285750">
              <a:buFont typeface="+mj-lt"/>
              <a:buAutoNum type="arabicPeriod"/>
            </a:pPr>
            <a:r>
              <a:rPr lang="en-US" dirty="0"/>
              <a:t>Model matters. Your own leadership practices are formative, whether you mean them to be or not.</a:t>
            </a:r>
          </a:p>
          <a:p>
            <a:pPr marL="742950" lvl="1" indent="-285750">
              <a:buFont typeface="+mj-lt"/>
              <a:buAutoNum type="arabicPeriod"/>
            </a:pPr>
            <a:r>
              <a:rPr lang="en-US" dirty="0"/>
              <a:t>Are you living what you’re inviting others into?</a:t>
            </a:r>
          </a:p>
          <a:p>
            <a:pPr marL="457200" lvl="1" indent="0">
              <a:buFont typeface="+mj-lt"/>
              <a:buNone/>
            </a:pPr>
            <a:endParaRPr lang="en-US" dirty="0"/>
          </a:p>
          <a:p>
            <a:pPr>
              <a:buFont typeface="+mj-lt"/>
              <a:buAutoNum type="arabicPeriod"/>
            </a:pPr>
            <a:r>
              <a:rPr lang="en-US" b="1" dirty="0"/>
              <a:t>How does our community address this?</a:t>
            </a:r>
            <a:endParaRPr lang="en-US" dirty="0"/>
          </a:p>
          <a:p>
            <a:pPr marL="742950" lvl="1" indent="-285750">
              <a:buFont typeface="+mj-lt"/>
              <a:buAutoNum type="arabicPeriod"/>
            </a:pPr>
            <a:r>
              <a:rPr lang="en-US" dirty="0"/>
              <a:t>What your church </a:t>
            </a:r>
            <a:r>
              <a:rPr lang="en-US" i="1" dirty="0"/>
              <a:t>does</a:t>
            </a:r>
            <a:r>
              <a:rPr lang="en-US" dirty="0"/>
              <a:t> is what it teaches.</a:t>
            </a:r>
          </a:p>
          <a:p>
            <a:pPr marL="742950" lvl="1" indent="-285750">
              <a:buFont typeface="+mj-lt"/>
              <a:buAutoNum type="arabicPeriod"/>
            </a:pPr>
            <a:r>
              <a:rPr lang="en-US" dirty="0"/>
              <a:t>If discipleship isn’t visible or named in your culture, people may assume it’s not central—even if you value it.</a:t>
            </a:r>
          </a:p>
          <a:p>
            <a:endParaRPr lang="en-US" dirty="0"/>
          </a:p>
          <a:p>
            <a:r>
              <a:rPr lang="en-US" dirty="0"/>
              <a:t> </a:t>
            </a:r>
            <a:r>
              <a:rPr lang="en-US" b="1" dirty="0"/>
              <a:t>Invitation:</a:t>
            </a:r>
            <a:r>
              <a:rPr lang="en-US" dirty="0"/>
              <a:t> Invite participants to use these questions not just to test ideas—but to shape </a:t>
            </a:r>
            <a:r>
              <a:rPr lang="en-US" i="1" dirty="0"/>
              <a:t>how</a:t>
            </a:r>
            <a:r>
              <a:rPr lang="en-US" dirty="0"/>
              <a:t> they lead and form others.</a:t>
            </a:r>
          </a:p>
          <a:p>
            <a:endParaRPr lang="en-US" dirty="0"/>
          </a:p>
        </p:txBody>
      </p:sp>
      <p:sp>
        <p:nvSpPr>
          <p:cNvPr id="4" name="Slide Number Placeholder 3"/>
          <p:cNvSpPr>
            <a:spLocks noGrp="1"/>
          </p:cNvSpPr>
          <p:nvPr>
            <p:ph type="sldNum" sz="quarter" idx="5"/>
          </p:nvPr>
        </p:nvSpPr>
        <p:spPr/>
        <p:txBody>
          <a:bodyPr/>
          <a:lstStyle/>
          <a:p>
            <a:fld id="{077964C3-FDF6-4FBB-85AA-60D0F74DD535}" type="slidenum">
              <a:rPr lang="en-US" smtClean="0"/>
              <a:t>8</a:t>
            </a:fld>
            <a:endParaRPr lang="en-US"/>
          </a:p>
        </p:txBody>
      </p:sp>
    </p:spTree>
    <p:extLst>
      <p:ext uri="{BB962C8B-B14F-4D97-AF65-F5344CB8AC3E}">
        <p14:creationId xmlns:p14="http://schemas.microsoft.com/office/powerpoint/2010/main" val="370215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about faithfulness, not flash.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good discipleship pathway creates a space where people can safely grow into the likeness of Christ, one step at a time.</a:t>
            </a:r>
          </a:p>
          <a:p>
            <a:endParaRPr lang="en-US" dirty="0"/>
          </a:p>
          <a:p>
            <a:endParaRPr lang="en-US" dirty="0"/>
          </a:p>
          <a:p>
            <a:r>
              <a:rPr lang="en-US" dirty="0"/>
              <a:t>The goal is disciples not participants </a:t>
            </a:r>
          </a:p>
        </p:txBody>
      </p:sp>
      <p:sp>
        <p:nvSpPr>
          <p:cNvPr id="4" name="Slide Number Placeholder 3"/>
          <p:cNvSpPr>
            <a:spLocks noGrp="1"/>
          </p:cNvSpPr>
          <p:nvPr>
            <p:ph type="sldNum" sz="quarter" idx="5"/>
          </p:nvPr>
        </p:nvSpPr>
        <p:spPr/>
        <p:txBody>
          <a:bodyPr/>
          <a:lstStyle/>
          <a:p>
            <a:fld id="{077964C3-FDF6-4FBB-85AA-60D0F74DD535}" type="slidenum">
              <a:rPr lang="en-US" smtClean="0"/>
              <a:t>9</a:t>
            </a:fld>
            <a:endParaRPr lang="en-US"/>
          </a:p>
        </p:txBody>
      </p:sp>
    </p:spTree>
    <p:extLst>
      <p:ext uri="{BB962C8B-B14F-4D97-AF65-F5344CB8AC3E}">
        <p14:creationId xmlns:p14="http://schemas.microsoft.com/office/powerpoint/2010/main" val="87090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FFE92-398C-CB09-E788-F474F9EB4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0F367-A3BA-9D2E-A53B-257F98D47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6B2E4-9191-30AC-3A08-DF85C0C2F2CD}"/>
              </a:ext>
            </a:extLst>
          </p:cNvPr>
          <p:cNvSpPr>
            <a:spLocks noGrp="1"/>
          </p:cNvSpPr>
          <p:nvPr>
            <p:ph type="body" idx="1"/>
          </p:nvPr>
        </p:nvSpPr>
        <p:spPr/>
        <p:txBody>
          <a:bodyPr/>
          <a:lstStyle/>
          <a:p>
            <a:pPr>
              <a:buNone/>
            </a:pPr>
            <a:endParaRPr lang="en-US" b="1" dirty="0"/>
          </a:p>
          <a:p>
            <a:pPr marL="0" indent="0">
              <a:buFontTx/>
              <a:buNone/>
            </a:pPr>
            <a:endParaRPr lang="en-US" dirty="0"/>
          </a:p>
        </p:txBody>
      </p:sp>
      <p:sp>
        <p:nvSpPr>
          <p:cNvPr id="4" name="Slide Number Placeholder 3">
            <a:extLst>
              <a:ext uri="{FF2B5EF4-FFF2-40B4-BE49-F238E27FC236}">
                <a16:creationId xmlns:a16="http://schemas.microsoft.com/office/drawing/2014/main" id="{13875DB9-CA62-33D5-BD42-5402B682F6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BBD66-4C68-47F5-84E4-C2CF7A2128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1563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up of a step&#10;&#10;Description automatically generated">
            <a:extLst>
              <a:ext uri="{FF2B5EF4-FFF2-40B4-BE49-F238E27FC236}">
                <a16:creationId xmlns:a16="http://schemas.microsoft.com/office/drawing/2014/main" id="{9A699260-FF95-E338-13B1-CF7419BC53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84A2666-A99C-0B6C-71AF-9CE9BD63AE72}"/>
              </a:ext>
            </a:extLst>
          </p:cNvPr>
          <p:cNvSpPr>
            <a:spLocks noGrp="1"/>
          </p:cNvSpPr>
          <p:nvPr>
            <p:ph type="subTitle" idx="1" hasCustomPrompt="1"/>
          </p:nvPr>
        </p:nvSpPr>
        <p:spPr>
          <a:xfrm>
            <a:off x="838200" y="4534983"/>
            <a:ext cx="3509818" cy="702035"/>
          </a:xfrm>
        </p:spPr>
        <p:txBody>
          <a:bodyPr/>
          <a:lstStyle>
            <a:lvl1pPr marL="0" indent="0" algn="ctr">
              <a:buNone/>
              <a:defRPr sz="240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Session</a:t>
            </a:r>
          </a:p>
        </p:txBody>
      </p:sp>
      <p:sp>
        <p:nvSpPr>
          <p:cNvPr id="4" name="Date Placeholder 3">
            <a:extLst>
              <a:ext uri="{FF2B5EF4-FFF2-40B4-BE49-F238E27FC236}">
                <a16:creationId xmlns:a16="http://schemas.microsoft.com/office/drawing/2014/main" id="{42A44D91-1727-DA14-18A6-C5FBCCAE68EE}"/>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5" name="Footer Placeholder 4">
            <a:extLst>
              <a:ext uri="{FF2B5EF4-FFF2-40B4-BE49-F238E27FC236}">
                <a16:creationId xmlns:a16="http://schemas.microsoft.com/office/drawing/2014/main" id="{5734A078-5E21-5227-FA4D-DED0684EC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2C046-D123-87D3-FBE0-7FB26737A57B}"/>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40749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65B1-631C-9B72-8785-63253861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04FA42-05A4-1EAE-B879-07E0B0F208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CAFB2-8C61-B095-7E53-98E117318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508E4-3F63-095E-9BCF-0741328C1DE4}"/>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6" name="Footer Placeholder 5">
            <a:extLst>
              <a:ext uri="{FF2B5EF4-FFF2-40B4-BE49-F238E27FC236}">
                <a16:creationId xmlns:a16="http://schemas.microsoft.com/office/drawing/2014/main" id="{3B668C82-F373-001B-1476-8F7510856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7F6FC-15A4-8E01-7171-C1FEB1AD1E3D}"/>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43487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52F2-7FB3-5453-F00F-9BBFF4DD4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B67BD3-F9BA-6CD2-2ED5-AEE6928E5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600FA-D804-EA8F-8B75-6D9A33CCD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214E3-684A-7879-86DE-3F403547FC4B}"/>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6" name="Footer Placeholder 5">
            <a:extLst>
              <a:ext uri="{FF2B5EF4-FFF2-40B4-BE49-F238E27FC236}">
                <a16:creationId xmlns:a16="http://schemas.microsoft.com/office/drawing/2014/main" id="{592941F0-48EB-9125-3594-CD0FC4AF3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44600-A23F-9F79-6909-C0AE443DF5EA}"/>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414187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A518-72EC-EF6A-A5A5-088494A0B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80F4B-AD6A-8F6A-D0E9-11246357D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6C07D-2221-57B1-D956-BB5723A41F07}"/>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5" name="Footer Placeholder 4">
            <a:extLst>
              <a:ext uri="{FF2B5EF4-FFF2-40B4-BE49-F238E27FC236}">
                <a16:creationId xmlns:a16="http://schemas.microsoft.com/office/drawing/2014/main" id="{6BD19047-4E42-33CE-F4CA-76D28919B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22E12-65E1-3E45-A7C5-E221B63F9EF5}"/>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899337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2F25C-7E5E-FD77-97A4-371DBD8980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B03BF3-519A-978A-7A09-E3E92190F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BE95C-3B44-A139-D225-C0FD658755B4}"/>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5" name="Footer Placeholder 4">
            <a:extLst>
              <a:ext uri="{FF2B5EF4-FFF2-40B4-BE49-F238E27FC236}">
                <a16:creationId xmlns:a16="http://schemas.microsoft.com/office/drawing/2014/main" id="{17219F5E-B3BD-C023-0232-BBDD9CDAF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5B1DD-D9EA-360E-8F7E-64AF5061F78E}"/>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53014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lue rectangle with white border&#10;&#10;Description automatically generated">
            <a:extLst>
              <a:ext uri="{FF2B5EF4-FFF2-40B4-BE49-F238E27FC236}">
                <a16:creationId xmlns:a16="http://schemas.microsoft.com/office/drawing/2014/main" id="{97A8BD50-4939-1DC6-4D2E-E230BE6BDE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E142A8-E5F8-1FF7-31E5-4C47EED49F5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4301C59-6185-4065-3EE3-CDDC00ED8F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FF47D-97CD-C55B-190E-919F84B61F63}"/>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5" name="Footer Placeholder 4">
            <a:extLst>
              <a:ext uri="{FF2B5EF4-FFF2-40B4-BE49-F238E27FC236}">
                <a16:creationId xmlns:a16="http://schemas.microsoft.com/office/drawing/2014/main" id="{629D9B93-331D-9D2D-DA60-77544D3BB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CAE80-1DBF-ECE3-9816-84DED4571916}"/>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02857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descr="A blue rectangle with white background&#10;&#10;Description automatically generated">
            <a:extLst>
              <a:ext uri="{FF2B5EF4-FFF2-40B4-BE49-F238E27FC236}">
                <a16:creationId xmlns:a16="http://schemas.microsoft.com/office/drawing/2014/main" id="{ACBAE25C-3D6C-2121-9527-EC314F4536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F94B76-E875-D060-0454-F304E239B10B}"/>
              </a:ext>
            </a:extLst>
          </p:cNvPr>
          <p:cNvSpPr>
            <a:spLocks noGrp="1"/>
          </p:cNvSpPr>
          <p:nvPr>
            <p:ph type="title"/>
          </p:nvPr>
        </p:nvSpPr>
        <p:spPr>
          <a:xfrm>
            <a:off x="839788" y="668337"/>
            <a:ext cx="10515600" cy="1022351"/>
          </a:xfr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76B32627-0B3C-1D64-405E-1FD42C547264}"/>
              </a:ext>
            </a:extLst>
          </p:cNvPr>
          <p:cNvSpPr>
            <a:spLocks noGrp="1"/>
          </p:cNvSpPr>
          <p:nvPr>
            <p:ph type="body" idx="1"/>
          </p:nvPr>
        </p:nvSpPr>
        <p:spPr>
          <a:xfrm>
            <a:off x="839788" y="1681163"/>
            <a:ext cx="10512424"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770E7-B37E-D39A-8138-80E64C32800F}"/>
              </a:ext>
            </a:extLst>
          </p:cNvPr>
          <p:cNvSpPr>
            <a:spLocks noGrp="1"/>
          </p:cNvSpPr>
          <p:nvPr>
            <p:ph sz="half" idx="2"/>
          </p:nvPr>
        </p:nvSpPr>
        <p:spPr>
          <a:xfrm>
            <a:off x="839787" y="2505075"/>
            <a:ext cx="10512423"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EA859-8EAE-5093-0B70-38BED333DC67}"/>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8" name="Footer Placeholder 7">
            <a:extLst>
              <a:ext uri="{FF2B5EF4-FFF2-40B4-BE49-F238E27FC236}">
                <a16:creationId xmlns:a16="http://schemas.microsoft.com/office/drawing/2014/main" id="{1229AA0E-ABB0-DB93-F534-52C6C0233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78BA74-F187-9A12-2871-69FECD8061A0}"/>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7736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541A-2A3E-2EA0-C0EF-729A1A047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47FCA6-EF14-E555-6CCF-465C715E47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D8434-B2DD-A0C7-C560-71AF4EBE81A9}"/>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5" name="Footer Placeholder 4">
            <a:extLst>
              <a:ext uri="{FF2B5EF4-FFF2-40B4-BE49-F238E27FC236}">
                <a16:creationId xmlns:a16="http://schemas.microsoft.com/office/drawing/2014/main" id="{2ABD56AA-6497-015C-E808-BCE83C54C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11A79-F523-F299-FD82-A19EF16FE55A}"/>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93003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group of people sitting together&#10;&#10;Description automatically generated">
            <a:extLst>
              <a:ext uri="{FF2B5EF4-FFF2-40B4-BE49-F238E27FC236}">
                <a16:creationId xmlns:a16="http://schemas.microsoft.com/office/drawing/2014/main" id="{5EF8175A-3428-D252-7FBA-2785E5914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43"/>
            <a:ext cx="12192000" cy="6858000"/>
          </a:xfrm>
          <a:prstGeom prst="rect">
            <a:avLst/>
          </a:prstGeom>
        </p:spPr>
      </p:pic>
      <p:sp>
        <p:nvSpPr>
          <p:cNvPr id="2" name="Title 1">
            <a:extLst>
              <a:ext uri="{FF2B5EF4-FFF2-40B4-BE49-F238E27FC236}">
                <a16:creationId xmlns:a16="http://schemas.microsoft.com/office/drawing/2014/main" id="{7FE56CE6-BE9B-649F-334D-5D43693969B4}"/>
              </a:ext>
            </a:extLst>
          </p:cNvPr>
          <p:cNvSpPr>
            <a:spLocks noGrp="1"/>
          </p:cNvSpPr>
          <p:nvPr>
            <p:ph type="title"/>
          </p:nvPr>
        </p:nvSpPr>
        <p:spPr>
          <a:xfrm>
            <a:off x="1214580" y="606490"/>
            <a:ext cx="4114801" cy="1084198"/>
          </a:xfrm>
        </p:spPr>
        <p:txBody>
          <a:bodyPr>
            <a:normAutofit/>
          </a:bodyPr>
          <a:lstStyle>
            <a:lvl1pPr>
              <a:defRPr sz="36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37FB9F3-D936-07A1-B350-BB692E454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28FA5-85F9-C81B-D89E-DF07252FBD15}"/>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6" name="Footer Placeholder 5">
            <a:extLst>
              <a:ext uri="{FF2B5EF4-FFF2-40B4-BE49-F238E27FC236}">
                <a16:creationId xmlns:a16="http://schemas.microsoft.com/office/drawing/2014/main" id="{B8568B17-848B-69DD-D8F6-F029684BC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4C5A6-E430-A2B5-E2C1-BF1B7B633351}"/>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9618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descr="A person's feet on a road with a yellow arrow&#10;&#10;Description automatically generated">
            <a:extLst>
              <a:ext uri="{FF2B5EF4-FFF2-40B4-BE49-F238E27FC236}">
                <a16:creationId xmlns:a16="http://schemas.microsoft.com/office/drawing/2014/main" id="{3C48A722-4C24-DE81-04D1-5B759F59E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E56CE6-BE9B-649F-334D-5D43693969B4}"/>
              </a:ext>
            </a:extLst>
          </p:cNvPr>
          <p:cNvSpPr>
            <a:spLocks noGrp="1"/>
          </p:cNvSpPr>
          <p:nvPr>
            <p:ph type="title"/>
          </p:nvPr>
        </p:nvSpPr>
        <p:spPr>
          <a:xfrm>
            <a:off x="6831609" y="597159"/>
            <a:ext cx="4114801" cy="978435"/>
          </a:xfrm>
        </p:spPr>
        <p:txBody>
          <a:bodyPr>
            <a:noAutofit/>
          </a:bodyPr>
          <a:lstStyle>
            <a:lvl1pPr>
              <a:defRPr sz="36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37FB9F3-D936-07A1-B350-BB692E4549C4}"/>
              </a:ext>
            </a:extLst>
          </p:cNvPr>
          <p:cNvSpPr>
            <a:spLocks noGrp="1"/>
          </p:cNvSpPr>
          <p:nvPr>
            <p:ph sz="half" idx="2"/>
          </p:nvPr>
        </p:nvSpPr>
        <p:spPr>
          <a:xfrm>
            <a:off x="1059024" y="166700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28FA5-85F9-C81B-D89E-DF07252FBD15}"/>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6" name="Footer Placeholder 5">
            <a:extLst>
              <a:ext uri="{FF2B5EF4-FFF2-40B4-BE49-F238E27FC236}">
                <a16:creationId xmlns:a16="http://schemas.microsoft.com/office/drawing/2014/main" id="{B8568B17-848B-69DD-D8F6-F029684BC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4C5A6-E430-A2B5-E2C1-BF1B7B633351}"/>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54800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blue background with white stars&#10;&#10;Description automatically generated">
            <a:extLst>
              <a:ext uri="{FF2B5EF4-FFF2-40B4-BE49-F238E27FC236}">
                <a16:creationId xmlns:a16="http://schemas.microsoft.com/office/drawing/2014/main" id="{4588BA09-6014-3228-032A-7AC5E63FB6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F94B76-E875-D060-0454-F304E239B10B}"/>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6B32627-0B3C-1D64-405E-1FD42C547264}"/>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770E7-B37E-D39A-8138-80E64C32800F}"/>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F279C-031E-25CA-AE5F-31C05F42994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DB6635-4197-A082-4955-EA4B9AC1DDAC}"/>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EA859-8EAE-5093-0B70-38BED333DC67}"/>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8" name="Footer Placeholder 7">
            <a:extLst>
              <a:ext uri="{FF2B5EF4-FFF2-40B4-BE49-F238E27FC236}">
                <a16:creationId xmlns:a16="http://schemas.microsoft.com/office/drawing/2014/main" id="{1229AA0E-ABB0-DB93-F534-52C6C0233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78BA74-F187-9A12-2871-69FECD8061A0}"/>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69696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1DBF-49C0-78B6-F7C3-082FEE13FB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617DC-F19F-C9E9-B1BE-36C4BE0AC3B7}"/>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4" name="Footer Placeholder 3">
            <a:extLst>
              <a:ext uri="{FF2B5EF4-FFF2-40B4-BE49-F238E27FC236}">
                <a16:creationId xmlns:a16="http://schemas.microsoft.com/office/drawing/2014/main" id="{696C519A-FA22-CA66-502A-9DFD64CDC2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997E77-D50D-4E52-152D-093BD76AFE1C}"/>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62205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29970-52B1-E37F-A45F-F26127121A96}"/>
              </a:ext>
            </a:extLst>
          </p:cNvPr>
          <p:cNvSpPr>
            <a:spLocks noGrp="1"/>
          </p:cNvSpPr>
          <p:nvPr>
            <p:ph type="dt" sz="half" idx="10"/>
          </p:nvPr>
        </p:nvSpPr>
        <p:spPr/>
        <p:txBody>
          <a:bodyPr/>
          <a:lstStyle/>
          <a:p>
            <a:fld id="{B607AB2D-31DD-488E-AB09-0C2A86D8FB06}" type="datetimeFigureOut">
              <a:rPr lang="en-US" smtClean="0"/>
              <a:t>6/10/2025</a:t>
            </a:fld>
            <a:endParaRPr lang="en-US"/>
          </a:p>
        </p:txBody>
      </p:sp>
      <p:sp>
        <p:nvSpPr>
          <p:cNvPr id="3" name="Footer Placeholder 2">
            <a:extLst>
              <a:ext uri="{FF2B5EF4-FFF2-40B4-BE49-F238E27FC236}">
                <a16:creationId xmlns:a16="http://schemas.microsoft.com/office/drawing/2014/main" id="{916AB45A-AB09-D686-02FF-ECFAFC066A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1A2AA-614A-9941-E29C-81D83BEE0A6D}"/>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293862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4CAE9-4CF7-5CD1-57B5-AA77878D9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D09D0-B8FF-69AF-AEB4-D5AD24B93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7251B-92FD-546D-337B-E4B35E6F7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07AB2D-31DD-488E-AB09-0C2A86D8FB06}" type="datetimeFigureOut">
              <a:rPr lang="en-US" smtClean="0"/>
              <a:t>6/10/2025</a:t>
            </a:fld>
            <a:endParaRPr lang="en-US"/>
          </a:p>
        </p:txBody>
      </p:sp>
      <p:sp>
        <p:nvSpPr>
          <p:cNvPr id="5" name="Footer Placeholder 4">
            <a:extLst>
              <a:ext uri="{FF2B5EF4-FFF2-40B4-BE49-F238E27FC236}">
                <a16:creationId xmlns:a16="http://schemas.microsoft.com/office/drawing/2014/main" id="{7221E9DF-C795-F87C-77D1-7C3EF2BE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F961D4-8C6A-2B9A-3B8B-FABF2AD22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C49EC8-7D1D-451A-9DD6-EC9729864B5A}" type="slidenum">
              <a:rPr lang="en-US" smtClean="0"/>
              <a:t>‹#›</a:t>
            </a:fld>
            <a:endParaRPr lang="en-US"/>
          </a:p>
        </p:txBody>
      </p:sp>
    </p:spTree>
    <p:extLst>
      <p:ext uri="{BB962C8B-B14F-4D97-AF65-F5344CB8AC3E}">
        <p14:creationId xmlns:p14="http://schemas.microsoft.com/office/powerpoint/2010/main" val="2821576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C0A3A7-C42A-B4A9-D960-B7F0D750314C}"/>
              </a:ext>
            </a:extLst>
          </p:cNvPr>
          <p:cNvSpPr>
            <a:spLocks noGrp="1"/>
          </p:cNvSpPr>
          <p:nvPr>
            <p:ph type="subTitle" idx="1"/>
          </p:nvPr>
        </p:nvSpPr>
        <p:spPr>
          <a:xfrm>
            <a:off x="838200" y="4473677"/>
            <a:ext cx="3723968" cy="904568"/>
          </a:xfrm>
        </p:spPr>
        <p:txBody>
          <a:bodyPr>
            <a:normAutofit fontScale="85000" lnSpcReduction="20000"/>
          </a:bodyPr>
          <a:lstStyle/>
          <a:p>
            <a:pPr algn="l"/>
            <a:r>
              <a:rPr lang="en-US"/>
              <a:t>Session # 2 </a:t>
            </a:r>
          </a:p>
          <a:p>
            <a:pPr algn="l"/>
            <a:r>
              <a:rPr lang="en-US"/>
              <a:t>Developing a                     Discipleship Pathway</a:t>
            </a:r>
          </a:p>
        </p:txBody>
      </p:sp>
    </p:spTree>
    <p:extLst>
      <p:ext uri="{BB962C8B-B14F-4D97-AF65-F5344CB8AC3E}">
        <p14:creationId xmlns:p14="http://schemas.microsoft.com/office/powerpoint/2010/main" val="194736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C62FE2-D5DA-A8F4-DBC5-3041E41B399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FF37AC-4C8F-45B2-2FCD-0C7958223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12" name="Rectangle 11">
            <a:extLst>
              <a:ext uri="{FF2B5EF4-FFF2-40B4-BE49-F238E27FC236}">
                <a16:creationId xmlns:a16="http://schemas.microsoft.com/office/drawing/2014/main" id="{FC2F36E2-4814-B46A-2399-80A75C8CD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14" name="Rectangle 13">
            <a:extLst>
              <a:ext uri="{FF2B5EF4-FFF2-40B4-BE49-F238E27FC236}">
                <a16:creationId xmlns:a16="http://schemas.microsoft.com/office/drawing/2014/main" id="{8EC3A0A4-F01C-31A6-755E-5EDF1DAD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16" name="Rectangle 15">
            <a:extLst>
              <a:ext uri="{FF2B5EF4-FFF2-40B4-BE49-F238E27FC236}">
                <a16:creationId xmlns:a16="http://schemas.microsoft.com/office/drawing/2014/main" id="{72D5CC11-161D-DA5C-F120-E3DF3BAFD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18" name="Rectangle 17">
            <a:extLst>
              <a:ext uri="{FF2B5EF4-FFF2-40B4-BE49-F238E27FC236}">
                <a16:creationId xmlns:a16="http://schemas.microsoft.com/office/drawing/2014/main" id="{636C28D5-416C-74A8-0BC9-9F4911C4D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20" name="Freeform: Shape 19">
            <a:extLst>
              <a:ext uri="{FF2B5EF4-FFF2-40B4-BE49-F238E27FC236}">
                <a16:creationId xmlns:a16="http://schemas.microsoft.com/office/drawing/2014/main" id="{3E3027BA-2F90-3617-EF8F-A5FDFB301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4" name="Title 3">
            <a:extLst>
              <a:ext uri="{FF2B5EF4-FFF2-40B4-BE49-F238E27FC236}">
                <a16:creationId xmlns:a16="http://schemas.microsoft.com/office/drawing/2014/main" id="{C62B340B-87E7-1A9C-F28C-20887AE75340}"/>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dirty="0">
                <a:solidFill>
                  <a:srgbClr val="FFFFFF"/>
                </a:solidFill>
              </a:rPr>
              <a:t>From Reflection to Pathway</a:t>
            </a:r>
            <a:endParaRPr lang="en-US" sz="4800" kern="1200" dirty="0">
              <a:solidFill>
                <a:srgbClr val="FFFFFF"/>
              </a:solidFill>
              <a:latin typeface="+mj-lt"/>
              <a:ea typeface="+mj-ea"/>
              <a:cs typeface="+mj-cs"/>
            </a:endParaRPr>
          </a:p>
        </p:txBody>
      </p:sp>
      <p:sp>
        <p:nvSpPr>
          <p:cNvPr id="5" name="Text Placeholder 4">
            <a:extLst>
              <a:ext uri="{FF2B5EF4-FFF2-40B4-BE49-F238E27FC236}">
                <a16:creationId xmlns:a16="http://schemas.microsoft.com/office/drawing/2014/main" id="{C6F00653-5930-9E3E-DB22-3FEF5CEA44B3}"/>
              </a:ext>
            </a:extLst>
          </p:cNvPr>
          <p:cNvSpPr>
            <a:spLocks noGrp="1"/>
          </p:cNvSpPr>
          <p:nvPr>
            <p:ph type="body" idx="1"/>
          </p:nvPr>
        </p:nvSpPr>
        <p:spPr>
          <a:xfrm>
            <a:off x="1350682" y="4561114"/>
            <a:ext cx="10005951" cy="1992086"/>
          </a:xfrm>
        </p:spPr>
        <p:txBody>
          <a:bodyPr vert="horz" lIns="91440" tIns="45720" rIns="91440" bIns="45720" rtlCol="0" anchor="ctr">
            <a:normAutofit/>
          </a:bodyPr>
          <a:lstStyle/>
          <a:p>
            <a:pPr marL="342900" marR="0" lvl="0" indent="-342900">
              <a:lnSpc>
                <a:spcPct val="107000"/>
              </a:lnSpc>
              <a:buFont typeface="+mj-lt"/>
              <a:buAutoNum type="romanUcPeriod"/>
            </a:pP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15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22F52-BA06-8E2D-F43D-BB31CEA6F254}"/>
              </a:ext>
            </a:extLst>
          </p:cNvPr>
          <p:cNvSpPr>
            <a:spLocks noGrp="1"/>
          </p:cNvSpPr>
          <p:nvPr>
            <p:ph type="title"/>
          </p:nvPr>
        </p:nvSpPr>
        <p:spPr>
          <a:xfrm>
            <a:off x="838200" y="365126"/>
            <a:ext cx="10515600" cy="1294342"/>
          </a:xfrm>
        </p:spPr>
        <p:txBody>
          <a:bodyPr>
            <a:normAutofit/>
          </a:bodyPr>
          <a:lstStyle/>
          <a:p>
            <a:r>
              <a:rPr lang="en-US" dirty="0"/>
              <a:t>Markers of Maturity – GC City A</a:t>
            </a:r>
          </a:p>
        </p:txBody>
      </p:sp>
      <p:sp>
        <p:nvSpPr>
          <p:cNvPr id="5" name="Content Placeholder 4">
            <a:extLst>
              <a:ext uri="{FF2B5EF4-FFF2-40B4-BE49-F238E27FC236}">
                <a16:creationId xmlns:a16="http://schemas.microsoft.com/office/drawing/2014/main" id="{EE6D12AC-1C34-E1B0-8E07-A3E5E5A0791E}"/>
              </a:ext>
            </a:extLst>
          </p:cNvPr>
          <p:cNvSpPr>
            <a:spLocks noGrp="1"/>
          </p:cNvSpPr>
          <p:nvPr>
            <p:ph idx="1"/>
          </p:nvPr>
        </p:nvSpPr>
        <p:spPr>
          <a:xfrm>
            <a:off x="838200" y="1557867"/>
            <a:ext cx="10515600" cy="4619096"/>
          </a:xfrm>
        </p:spPr>
        <p:txBody>
          <a:bodyPr>
            <a:normAutofit fontScale="92500" lnSpcReduction="10000"/>
          </a:bodyPr>
          <a:lstStyle/>
          <a:p>
            <a:pPr marL="0" indent="0">
              <a:buNone/>
            </a:pPr>
            <a:r>
              <a:rPr lang="en-US" dirty="0">
                <a:solidFill>
                  <a:srgbClr val="E1AB36"/>
                </a:solidFill>
              </a:rPr>
              <a:t>What does a mature disciple look like?</a:t>
            </a:r>
            <a:br>
              <a:rPr lang="en-US" dirty="0"/>
            </a:br>
            <a:r>
              <a:rPr lang="en-US" dirty="0"/>
              <a:t>- Consistent, prayerful, steady; shows Christlike humility and care</a:t>
            </a:r>
            <a:br>
              <a:rPr lang="en-US" dirty="0"/>
            </a:br>
            <a:endParaRPr lang="en-US" dirty="0"/>
          </a:p>
          <a:p>
            <a:pPr marL="0" indent="0">
              <a:buNone/>
            </a:pPr>
            <a:r>
              <a:rPr lang="en-US" dirty="0">
                <a:solidFill>
                  <a:srgbClr val="E1AB36"/>
                </a:solidFill>
              </a:rPr>
              <a:t>What signs of Christlikeness, wisdom, theology, or mission do we value?</a:t>
            </a:r>
            <a:br>
              <a:rPr lang="en-US" dirty="0"/>
            </a:br>
            <a:r>
              <a:rPr lang="en-US" dirty="0"/>
              <a:t>- Patience, forgiveness, relational peace</a:t>
            </a:r>
            <a:br>
              <a:rPr lang="en-US" dirty="0"/>
            </a:br>
            <a:r>
              <a:rPr lang="en-US" dirty="0"/>
              <a:t>- Theological understanding of God’s love and mission</a:t>
            </a:r>
            <a:br>
              <a:rPr lang="en-US" dirty="0"/>
            </a:br>
            <a:r>
              <a:rPr lang="en-US" dirty="0"/>
              <a:t>- Hospitality, mentoring, volunteer service</a:t>
            </a:r>
            <a:br>
              <a:rPr lang="en-US" dirty="0"/>
            </a:br>
            <a:br>
              <a:rPr lang="en-US" dirty="0"/>
            </a:br>
            <a:r>
              <a:rPr lang="en-US" dirty="0">
                <a:solidFill>
                  <a:srgbClr val="E1AB36"/>
                </a:solidFill>
              </a:rPr>
              <a:t>Who shows these marks? How do we know?</a:t>
            </a:r>
            <a:br>
              <a:rPr lang="en-US" dirty="0"/>
            </a:br>
            <a:r>
              <a:rPr lang="en-US" dirty="0"/>
              <a:t>- Barbara: weekly prayer calls</a:t>
            </a:r>
            <a:br>
              <a:rPr lang="en-US" dirty="0"/>
            </a:br>
            <a:r>
              <a:rPr lang="en-US" dirty="0"/>
              <a:t>- George: leads home Bible study</a:t>
            </a:r>
            <a:br>
              <a:rPr lang="en-US" dirty="0"/>
            </a:br>
            <a:r>
              <a:rPr lang="en-US" dirty="0"/>
              <a:t>- Ruth: volunteers, encourages others spiritually</a:t>
            </a:r>
          </a:p>
        </p:txBody>
      </p:sp>
    </p:spTree>
    <p:extLst>
      <p:ext uri="{BB962C8B-B14F-4D97-AF65-F5344CB8AC3E}">
        <p14:creationId xmlns:p14="http://schemas.microsoft.com/office/powerpoint/2010/main" val="263510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BF126-A3F8-FD29-2E4B-0A241DED96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E0FEE1-DAD0-1B0A-9457-8EF7BE0CE568}"/>
              </a:ext>
            </a:extLst>
          </p:cNvPr>
          <p:cNvSpPr>
            <a:spLocks noGrp="1"/>
          </p:cNvSpPr>
          <p:nvPr>
            <p:ph type="title"/>
          </p:nvPr>
        </p:nvSpPr>
        <p:spPr>
          <a:xfrm>
            <a:off x="838200" y="365126"/>
            <a:ext cx="10515600" cy="1294342"/>
          </a:xfrm>
        </p:spPr>
        <p:txBody>
          <a:bodyPr>
            <a:normAutofit/>
          </a:bodyPr>
          <a:lstStyle/>
          <a:p>
            <a:r>
              <a:rPr lang="en-US" dirty="0"/>
              <a:t>Assumptions &amp; Culture– GC City A</a:t>
            </a:r>
          </a:p>
        </p:txBody>
      </p:sp>
      <p:sp>
        <p:nvSpPr>
          <p:cNvPr id="5" name="Content Placeholder 4">
            <a:extLst>
              <a:ext uri="{FF2B5EF4-FFF2-40B4-BE49-F238E27FC236}">
                <a16:creationId xmlns:a16="http://schemas.microsoft.com/office/drawing/2014/main" id="{B175CC2F-A8B6-AF53-C764-0B7944BE4C89}"/>
              </a:ext>
            </a:extLst>
          </p:cNvPr>
          <p:cNvSpPr>
            <a:spLocks noGrp="1"/>
          </p:cNvSpPr>
          <p:nvPr>
            <p:ph idx="1"/>
          </p:nvPr>
        </p:nvSpPr>
        <p:spPr>
          <a:xfrm>
            <a:off x="838200" y="1557867"/>
            <a:ext cx="10515600" cy="4619096"/>
          </a:xfrm>
        </p:spPr>
        <p:txBody>
          <a:bodyPr>
            <a:normAutofit/>
          </a:bodyPr>
          <a:lstStyle/>
          <a:p>
            <a:pPr marL="0" indent="0">
              <a:buNone/>
              <a:defRPr sz="1600"/>
            </a:pPr>
            <a:r>
              <a:rPr lang="en-US" sz="2400" dirty="0">
                <a:solidFill>
                  <a:srgbClr val="E1AB36"/>
                </a:solidFill>
              </a:rPr>
              <a:t>What assumptions currently shape discipleship?</a:t>
            </a:r>
            <a:br>
              <a:rPr lang="en-US" sz="2400" dirty="0"/>
            </a:br>
            <a:r>
              <a:rPr lang="en-US" sz="2400" dirty="0"/>
              <a:t>- Discipleship is assumed to happen through attendance</a:t>
            </a:r>
            <a:br>
              <a:rPr lang="en-US" sz="2400" dirty="0"/>
            </a:br>
            <a:r>
              <a:rPr lang="en-US" sz="2400" dirty="0"/>
              <a:t>- Leaders disciple; others receive</a:t>
            </a:r>
            <a:br>
              <a:rPr lang="en-US" sz="2400" dirty="0"/>
            </a:br>
            <a:br>
              <a:rPr lang="en-US" sz="2400" dirty="0"/>
            </a:br>
            <a:r>
              <a:rPr lang="en-US" sz="2400" dirty="0">
                <a:solidFill>
                  <a:srgbClr val="E1AB36"/>
                </a:solidFill>
              </a:rPr>
              <a:t> What do behaviors say we value?</a:t>
            </a:r>
            <a:br>
              <a:rPr lang="en-US" sz="2400" dirty="0"/>
            </a:br>
            <a:r>
              <a:rPr lang="en-US" sz="2400" dirty="0"/>
              <a:t>- Stability, presence during crises, Scripture reverence</a:t>
            </a:r>
            <a:br>
              <a:rPr lang="en-US" sz="2400" dirty="0"/>
            </a:br>
            <a:r>
              <a:rPr lang="en-US" sz="2400" dirty="0"/>
              <a:t>- Hesitancy to initiate faith conversations</a:t>
            </a:r>
            <a:br>
              <a:rPr lang="en-US" sz="2400" dirty="0"/>
            </a:br>
            <a:br>
              <a:rPr lang="en-US" sz="2400" dirty="0"/>
            </a:br>
            <a:r>
              <a:rPr lang="en-US" sz="2400" dirty="0">
                <a:solidFill>
                  <a:srgbClr val="E1AB36"/>
                </a:solidFill>
              </a:rPr>
              <a:t>What might need to shift?</a:t>
            </a:r>
            <a:br>
              <a:rPr lang="en-US" sz="2400" dirty="0"/>
            </a:br>
            <a:r>
              <a:rPr lang="en-US" sz="2400" dirty="0"/>
              <a:t>- Introduce relational spaces (e.g., triads)</a:t>
            </a:r>
            <a:br>
              <a:rPr lang="en-US" sz="2400" dirty="0"/>
            </a:br>
            <a:r>
              <a:rPr lang="en-US" sz="2400" dirty="0"/>
              <a:t>- Rethink Bible study: include more stories and application</a:t>
            </a:r>
            <a:br>
              <a:rPr lang="en-US" sz="2400" dirty="0"/>
            </a:br>
            <a:r>
              <a:rPr lang="en-US" sz="2400" dirty="0"/>
              <a:t>- Normalize spiritual growth conversations</a:t>
            </a:r>
            <a:br>
              <a:rPr lang="en-US" sz="2400" dirty="0"/>
            </a:br>
            <a:r>
              <a:rPr lang="en-US" sz="2400" dirty="0"/>
              <a:t>- Create space in routines for reflection and response</a:t>
            </a:r>
          </a:p>
        </p:txBody>
      </p:sp>
    </p:spTree>
    <p:extLst>
      <p:ext uri="{BB962C8B-B14F-4D97-AF65-F5344CB8AC3E}">
        <p14:creationId xmlns:p14="http://schemas.microsoft.com/office/powerpoint/2010/main" val="22422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DA1737-90D6-439B-92A3-52C38AC5FB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C7EB9-93CD-777D-9812-DEE9A2CA0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12" name="Rectangle 11">
            <a:extLst>
              <a:ext uri="{FF2B5EF4-FFF2-40B4-BE49-F238E27FC236}">
                <a16:creationId xmlns:a16="http://schemas.microsoft.com/office/drawing/2014/main" id="{3B04031F-B239-790E-377C-1B2DCC0AB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14" name="Rectangle 13">
            <a:extLst>
              <a:ext uri="{FF2B5EF4-FFF2-40B4-BE49-F238E27FC236}">
                <a16:creationId xmlns:a16="http://schemas.microsoft.com/office/drawing/2014/main" id="{3C7914D9-1FE6-921F-CF36-FB55BE202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16" name="Rectangle 15">
            <a:extLst>
              <a:ext uri="{FF2B5EF4-FFF2-40B4-BE49-F238E27FC236}">
                <a16:creationId xmlns:a16="http://schemas.microsoft.com/office/drawing/2014/main" id="{EDCB8D5D-E8F4-D5D9-03EE-62F417583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18" name="Rectangle 17">
            <a:extLst>
              <a:ext uri="{FF2B5EF4-FFF2-40B4-BE49-F238E27FC236}">
                <a16:creationId xmlns:a16="http://schemas.microsoft.com/office/drawing/2014/main" id="{C7C4767C-B9FA-9391-E777-515F6F7BC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20" name="Freeform: Shape 19">
            <a:extLst>
              <a:ext uri="{FF2B5EF4-FFF2-40B4-BE49-F238E27FC236}">
                <a16:creationId xmlns:a16="http://schemas.microsoft.com/office/drawing/2014/main" id="{028B9735-84D1-1251-FD5C-DCFCDCC52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Slab"/>
              <a:ea typeface="+mn-ea"/>
              <a:cs typeface="+mn-cs"/>
            </a:endParaRPr>
          </a:p>
        </p:txBody>
      </p:sp>
      <p:sp>
        <p:nvSpPr>
          <p:cNvPr id="4" name="Title 3">
            <a:extLst>
              <a:ext uri="{FF2B5EF4-FFF2-40B4-BE49-F238E27FC236}">
                <a16:creationId xmlns:a16="http://schemas.microsoft.com/office/drawing/2014/main" id="{20EC082B-E272-D38D-A529-57BCABACBD7A}"/>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dirty="0">
                <a:solidFill>
                  <a:srgbClr val="FFFFFF"/>
                </a:solidFill>
              </a:rPr>
              <a:t>From Reflection to Pathway</a:t>
            </a:r>
            <a:endParaRPr lang="en-US" sz="4800" kern="1200" dirty="0">
              <a:solidFill>
                <a:srgbClr val="FFFFFF"/>
              </a:solidFill>
              <a:latin typeface="+mj-lt"/>
              <a:ea typeface="+mj-ea"/>
              <a:cs typeface="+mj-cs"/>
            </a:endParaRPr>
          </a:p>
        </p:txBody>
      </p:sp>
      <p:sp>
        <p:nvSpPr>
          <p:cNvPr id="5" name="Text Placeholder 4">
            <a:extLst>
              <a:ext uri="{FF2B5EF4-FFF2-40B4-BE49-F238E27FC236}">
                <a16:creationId xmlns:a16="http://schemas.microsoft.com/office/drawing/2014/main" id="{0275A8E6-8D85-0ADD-4DBA-C016CB0EC9D5}"/>
              </a:ext>
            </a:extLst>
          </p:cNvPr>
          <p:cNvSpPr>
            <a:spLocks noGrp="1"/>
          </p:cNvSpPr>
          <p:nvPr>
            <p:ph type="body" idx="1"/>
          </p:nvPr>
        </p:nvSpPr>
        <p:spPr>
          <a:xfrm>
            <a:off x="1350682" y="4561114"/>
            <a:ext cx="10005951" cy="1992086"/>
          </a:xfrm>
        </p:spPr>
        <p:txBody>
          <a:bodyPr vert="horz" lIns="91440" tIns="45720" rIns="91440" bIns="45720" rtlCol="0" anchor="ctr">
            <a:normAutofit/>
          </a:bodyPr>
          <a:lstStyle/>
          <a:p>
            <a:pPr marL="342900" marR="0" lvl="0" indent="-342900">
              <a:lnSpc>
                <a:spcPct val="107000"/>
              </a:lnSpc>
              <a:buFont typeface="+mj-lt"/>
              <a:buAutoNum type="romanUcPeriod"/>
            </a:pP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87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240C-7811-7413-EB4C-EE347286786B}"/>
              </a:ext>
            </a:extLst>
          </p:cNvPr>
          <p:cNvSpPr>
            <a:spLocks noGrp="1"/>
          </p:cNvSpPr>
          <p:nvPr>
            <p:ph type="title"/>
          </p:nvPr>
        </p:nvSpPr>
        <p:spPr/>
        <p:txBody>
          <a:bodyPr/>
          <a:lstStyle/>
          <a:p>
            <a:pPr algn="ctr"/>
            <a:r>
              <a:rPr lang="en-US" dirty="0"/>
              <a:t>Consider</a:t>
            </a:r>
          </a:p>
        </p:txBody>
      </p:sp>
      <p:sp>
        <p:nvSpPr>
          <p:cNvPr id="3" name="Content Placeholder 2">
            <a:extLst>
              <a:ext uri="{FF2B5EF4-FFF2-40B4-BE49-F238E27FC236}">
                <a16:creationId xmlns:a16="http://schemas.microsoft.com/office/drawing/2014/main" id="{B3EC30F8-0675-A725-7078-6D393AD77B84}"/>
              </a:ext>
            </a:extLst>
          </p:cNvPr>
          <p:cNvSpPr>
            <a:spLocks noGrp="1"/>
          </p:cNvSpPr>
          <p:nvPr>
            <p:ph sz="half" idx="2"/>
          </p:nvPr>
        </p:nvSpPr>
        <p:spPr/>
        <p:txBody>
          <a:bodyPr>
            <a:normAutofit fontScale="92500" lnSpcReduction="20000"/>
          </a:bodyPr>
          <a:lstStyle/>
          <a:p>
            <a:pPr>
              <a:spcAft>
                <a:spcPts val="600"/>
              </a:spcAft>
              <a:buFont typeface="+mj-lt"/>
              <a:buAutoNum type="arabicPeriod"/>
            </a:pPr>
            <a:r>
              <a:rPr lang="en-US" sz="2600" dirty="0"/>
              <a:t>Where are you seeing formation take root—and where do people seem to get stuck?</a:t>
            </a:r>
          </a:p>
          <a:p>
            <a:pPr>
              <a:spcAft>
                <a:spcPts val="600"/>
              </a:spcAft>
              <a:buFont typeface="+mj-lt"/>
              <a:buAutoNum type="arabicPeriod"/>
            </a:pPr>
            <a:r>
              <a:rPr lang="en-US" sz="2600" dirty="0"/>
              <a:t>What tools, relationships, or rhythms have helped people grow spiritually in your setting?</a:t>
            </a:r>
          </a:p>
          <a:p>
            <a:pPr>
              <a:spcAft>
                <a:spcPts val="600"/>
              </a:spcAft>
              <a:buFont typeface="+mj-lt"/>
              <a:buAutoNum type="arabicPeriod"/>
            </a:pPr>
            <a:r>
              <a:rPr lang="en-US" sz="2600" dirty="0"/>
              <a:t>What assumptions or cultural patterns might be limiting growth?</a:t>
            </a:r>
          </a:p>
          <a:p>
            <a:pPr>
              <a:spcAft>
                <a:spcPts val="600"/>
              </a:spcAft>
              <a:buFont typeface="+mj-lt"/>
              <a:buAutoNum type="arabicPeriod"/>
            </a:pPr>
            <a:r>
              <a:rPr lang="en-US" sz="2600" dirty="0"/>
              <a:t>If you could name one discipleship essential to build your pathway around, what would it be?</a:t>
            </a:r>
          </a:p>
          <a:p>
            <a:endParaRPr lang="en-US" dirty="0"/>
          </a:p>
        </p:txBody>
      </p:sp>
    </p:spTree>
    <p:extLst>
      <p:ext uri="{BB962C8B-B14F-4D97-AF65-F5344CB8AC3E}">
        <p14:creationId xmlns:p14="http://schemas.microsoft.com/office/powerpoint/2010/main" val="281297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3F670-1460-5B78-E77D-367DD2E62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83C1E-4688-6226-B78E-C5C8C0AFF750}"/>
              </a:ext>
            </a:extLst>
          </p:cNvPr>
          <p:cNvSpPr>
            <a:spLocks noGrp="1"/>
          </p:cNvSpPr>
          <p:nvPr>
            <p:ph type="title"/>
          </p:nvPr>
        </p:nvSpPr>
        <p:spPr>
          <a:xfrm>
            <a:off x="838200" y="185245"/>
            <a:ext cx="10515600" cy="1325563"/>
          </a:xfrm>
        </p:spPr>
        <p:txBody>
          <a:bodyPr vert="horz" lIns="91440" tIns="45720" rIns="91440" bIns="45720" rtlCol="0" anchor="b">
            <a:normAutofit/>
          </a:bodyPr>
          <a:lstStyle/>
          <a:p>
            <a:r>
              <a:rPr lang="en-US" sz="4000" kern="1200" dirty="0">
                <a:solidFill>
                  <a:srgbClr val="FFFFFF"/>
                </a:solidFill>
                <a:latin typeface="+mj-lt"/>
                <a:ea typeface="+mj-ea"/>
                <a:cs typeface="+mj-cs"/>
              </a:rPr>
              <a:t>NEXT STEPS: </a:t>
            </a:r>
          </a:p>
        </p:txBody>
      </p:sp>
      <p:sp>
        <p:nvSpPr>
          <p:cNvPr id="3" name="Content Placeholder 2">
            <a:extLst>
              <a:ext uri="{FF2B5EF4-FFF2-40B4-BE49-F238E27FC236}">
                <a16:creationId xmlns:a16="http://schemas.microsoft.com/office/drawing/2014/main" id="{B0C0714F-9206-0BB5-459B-827484AFE4D9}"/>
              </a:ext>
            </a:extLst>
          </p:cNvPr>
          <p:cNvSpPr>
            <a:spLocks noGrp="1"/>
          </p:cNvSpPr>
          <p:nvPr>
            <p:ph idx="1"/>
          </p:nvPr>
        </p:nvSpPr>
        <p:spPr>
          <a:xfrm>
            <a:off x="838200" y="1510808"/>
            <a:ext cx="10515600" cy="4351338"/>
          </a:xfrm>
        </p:spPr>
        <p:txBody>
          <a:bodyPr vert="horz" lIns="91440" tIns="45720" rIns="91440" bIns="45720" rtlCol="0" anchor="ctr">
            <a:normAutofit/>
          </a:bodyPr>
          <a:lstStyle/>
          <a:p>
            <a:pPr>
              <a:lnSpc>
                <a:spcPct val="120000"/>
              </a:lnSpc>
            </a:pPr>
            <a:r>
              <a:rPr lang="en-US" dirty="0"/>
              <a:t>Develop a draft of your discipleship pathway.</a:t>
            </a:r>
          </a:p>
          <a:p>
            <a:pPr>
              <a:lnSpc>
                <a:spcPct val="120000"/>
              </a:lnSpc>
            </a:pPr>
            <a:r>
              <a:rPr lang="en-US" dirty="0"/>
              <a:t>Read chapters 7-9. </a:t>
            </a:r>
          </a:p>
        </p:txBody>
      </p:sp>
    </p:spTree>
    <p:extLst>
      <p:ext uri="{BB962C8B-B14F-4D97-AF65-F5344CB8AC3E}">
        <p14:creationId xmlns:p14="http://schemas.microsoft.com/office/powerpoint/2010/main" val="10743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82C1970F-5194-521D-07C7-D490E00EA5B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kern="1200" dirty="0">
                <a:solidFill>
                  <a:srgbClr val="FFFFFF"/>
                </a:solidFill>
                <a:latin typeface="+mj-lt"/>
                <a:ea typeface="+mj-ea"/>
                <a:cs typeface="+mj-cs"/>
              </a:rPr>
              <a:t>Mapping Your Pathway Framework</a:t>
            </a:r>
          </a:p>
        </p:txBody>
      </p:sp>
      <p:pic>
        <p:nvPicPr>
          <p:cNvPr id="12" name="Picture 11">
            <a:extLst>
              <a:ext uri="{FF2B5EF4-FFF2-40B4-BE49-F238E27FC236}">
                <a16:creationId xmlns:a16="http://schemas.microsoft.com/office/drawing/2014/main" id="{4383791F-8E69-1458-E65C-3986DFCC6A7D}"/>
              </a:ext>
            </a:extLst>
          </p:cNvPr>
          <p:cNvPicPr>
            <a:picLocks noChangeAspect="1"/>
          </p:cNvPicPr>
          <p:nvPr/>
        </p:nvPicPr>
        <p:blipFill>
          <a:blip r:embed="rId3"/>
          <a:stretch>
            <a:fillRect/>
          </a:stretch>
        </p:blipFill>
        <p:spPr>
          <a:xfrm>
            <a:off x="4241442" y="1242191"/>
            <a:ext cx="7581770" cy="4596821"/>
          </a:xfrm>
          <a:prstGeom prst="rect">
            <a:avLst/>
          </a:prstGeom>
        </p:spPr>
      </p:pic>
    </p:spTree>
    <p:extLst>
      <p:ext uri="{BB962C8B-B14F-4D97-AF65-F5344CB8AC3E}">
        <p14:creationId xmlns:p14="http://schemas.microsoft.com/office/powerpoint/2010/main" val="115133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46F58-DD59-ED9C-05EB-CCE9567A61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615FEC-53F5-D62C-E3B2-1A2C502BE478}"/>
              </a:ext>
            </a:extLst>
          </p:cNvPr>
          <p:cNvSpPr>
            <a:spLocks noGrp="1"/>
          </p:cNvSpPr>
          <p:nvPr>
            <p:ph type="title"/>
          </p:nvPr>
        </p:nvSpPr>
        <p:spPr>
          <a:xfrm>
            <a:off x="839787" y="984023"/>
            <a:ext cx="10515600" cy="1022351"/>
          </a:xfrm>
        </p:spPr>
        <p:txBody>
          <a:bodyPr/>
          <a:lstStyle/>
          <a:p>
            <a:r>
              <a:rPr lang="en-US"/>
              <a:t>Next Steps:</a:t>
            </a:r>
          </a:p>
        </p:txBody>
      </p:sp>
      <p:sp>
        <p:nvSpPr>
          <p:cNvPr id="6" name="Content Placeholder 5">
            <a:extLst>
              <a:ext uri="{FF2B5EF4-FFF2-40B4-BE49-F238E27FC236}">
                <a16:creationId xmlns:a16="http://schemas.microsoft.com/office/drawing/2014/main" id="{74C2EF17-F6E0-91FA-F652-0ED2D516B68B}"/>
              </a:ext>
            </a:extLst>
          </p:cNvPr>
          <p:cNvSpPr>
            <a:spLocks noGrp="1"/>
          </p:cNvSpPr>
          <p:nvPr>
            <p:ph sz="half" idx="2"/>
          </p:nvPr>
        </p:nvSpPr>
        <p:spPr/>
        <p:txBody>
          <a:bodyPr/>
          <a:lstStyle/>
          <a:p>
            <a:pPr marL="342900" marR="0" lvl="0" indent="-342900">
              <a:lnSpc>
                <a:spcPct val="115000"/>
              </a:lnSpc>
              <a:buFont typeface="Wingdings 3" panose="05040102010807070707" pitchFamily="18" charset="2"/>
              <a:buChar char=""/>
            </a:pPr>
            <a:r>
              <a:rPr lang="en-US" sz="18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Complete the tool for developing a local discipleship pathway</a:t>
            </a:r>
            <a:r>
              <a:rPr lang="en-US" sz="1800" kern="100" dirty="0">
                <a:solidFill>
                  <a:schemeClr val="tx1"/>
                </a:solidFill>
                <a:latin typeface="Aptos" panose="020B0004020202020204" pitchFamily="34" charset="0"/>
                <a:ea typeface="Aptos" panose="020B0004020202020204" pitchFamily="34" charset="0"/>
                <a:cs typeface="Arial" panose="020B0604020202020204" pitchFamily="34" charset="0"/>
              </a:rPr>
              <a:t>.</a:t>
            </a:r>
          </a:p>
          <a:p>
            <a:pPr marL="342900" marR="0" lvl="0" indent="-342900">
              <a:lnSpc>
                <a:spcPct val="115000"/>
              </a:lnSpc>
              <a:buFont typeface="Wingdings 3" panose="05040102010807070707" pitchFamily="18" charset="2"/>
              <a:buChar char=""/>
            </a:pPr>
            <a:r>
              <a:rPr lang="en-US" sz="20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Read </a:t>
            </a:r>
            <a:r>
              <a:rPr lang="en-US" sz="2000" kern="100" dirty="0">
                <a:solidFill>
                  <a:schemeClr val="tx1"/>
                </a:solidFill>
                <a:latin typeface="Aptos" panose="020B0004020202020204" pitchFamily="34" charset="0"/>
                <a:ea typeface="Aptos" panose="020B0004020202020204" pitchFamily="34" charset="0"/>
                <a:cs typeface="Arial" panose="020B0604020202020204" pitchFamily="34" charset="0"/>
              </a:rPr>
              <a:t>Section 3 and b</a:t>
            </a:r>
            <a:r>
              <a:rPr lang="en-US" sz="20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ring your completed chart to the next session, July 17</a:t>
            </a:r>
            <a:r>
              <a:rPr lang="en-US" sz="2000" kern="100" baseline="30000" dirty="0">
                <a:solidFill>
                  <a:schemeClr val="tx1"/>
                </a:solidFill>
                <a:effectLst/>
                <a:latin typeface="Aptos" panose="020B0004020202020204" pitchFamily="34" charset="0"/>
                <a:ea typeface="Aptos" panose="020B0004020202020204" pitchFamily="34" charset="0"/>
                <a:cs typeface="Arial" panose="020B0604020202020204" pitchFamily="34" charset="0"/>
              </a:rPr>
              <a:t>th</a:t>
            </a:r>
            <a:r>
              <a:rPr lang="en-US" sz="20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221087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8537D-E594-F939-84C6-D02D12500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0B08D-867D-5DF5-9EEF-319890CDBA25}"/>
              </a:ext>
            </a:extLst>
          </p:cNvPr>
          <p:cNvSpPr>
            <a:spLocks noGrp="1"/>
          </p:cNvSpPr>
          <p:nvPr>
            <p:ph type="title"/>
          </p:nvPr>
        </p:nvSpPr>
        <p:spPr/>
        <p:txBody>
          <a:bodyPr/>
          <a:lstStyle/>
          <a:p>
            <a:r>
              <a:rPr lang="en-US" dirty="0"/>
              <a:t>Reflect </a:t>
            </a:r>
          </a:p>
        </p:txBody>
      </p:sp>
      <p:sp>
        <p:nvSpPr>
          <p:cNvPr id="3" name="Content Placeholder 2">
            <a:extLst>
              <a:ext uri="{FF2B5EF4-FFF2-40B4-BE49-F238E27FC236}">
                <a16:creationId xmlns:a16="http://schemas.microsoft.com/office/drawing/2014/main" id="{A83AA855-5E9B-17A7-F010-9CD85654BF69}"/>
              </a:ext>
            </a:extLst>
          </p:cNvPr>
          <p:cNvSpPr>
            <a:spLocks noGrp="1"/>
          </p:cNvSpPr>
          <p:nvPr>
            <p:ph sz="half" idx="2"/>
          </p:nvPr>
        </p:nvSpPr>
        <p:spPr>
          <a:xfrm>
            <a:off x="1059024" y="887506"/>
            <a:ext cx="5181600" cy="5130837"/>
          </a:xfrm>
        </p:spPr>
        <p:txBody>
          <a:bodyPr>
            <a:normAutofit lnSpcReduction="10000"/>
          </a:bodyPr>
          <a:lstStyle/>
          <a:p>
            <a:r>
              <a:rPr lang="en-US"/>
              <a:t>Name a shift or addition you’ve made to your centering, bounded, or bridging practices. </a:t>
            </a:r>
          </a:p>
          <a:p>
            <a:pPr marL="0" indent="0">
              <a:buNone/>
            </a:pPr>
            <a:r>
              <a:rPr lang="en-US" b="1"/>
              <a:t>Discipleship in your congregation:</a:t>
            </a:r>
          </a:p>
          <a:p>
            <a:r>
              <a:rPr lang="en-US"/>
              <a:t>Where are you seeing movement toward Jesus?</a:t>
            </a:r>
          </a:p>
          <a:p>
            <a:r>
              <a:rPr lang="en-US"/>
              <a:t>What feels strong or vibrant?</a:t>
            </a:r>
          </a:p>
          <a:p>
            <a:r>
              <a:rPr lang="en-US"/>
              <a:t>What still feels unclear or stuck?</a:t>
            </a:r>
          </a:p>
          <a:p>
            <a:endParaRPr lang="en-US"/>
          </a:p>
        </p:txBody>
      </p:sp>
    </p:spTree>
    <p:extLst>
      <p:ext uri="{BB962C8B-B14F-4D97-AF65-F5344CB8AC3E}">
        <p14:creationId xmlns:p14="http://schemas.microsoft.com/office/powerpoint/2010/main" val="129235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E6FF-AE47-8A1E-E220-CAC7A584C7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CA0458-D45B-A0A3-451B-59B5C6860614}"/>
              </a:ext>
            </a:extLst>
          </p:cNvPr>
          <p:cNvSpPr>
            <a:spLocks noGrp="1"/>
          </p:cNvSpPr>
          <p:nvPr>
            <p:ph type="title"/>
          </p:nvPr>
        </p:nvSpPr>
        <p:spPr>
          <a:xfrm>
            <a:off x="839788" y="668337"/>
            <a:ext cx="10515600" cy="1022351"/>
          </a:xfrm>
        </p:spPr>
        <p:txBody>
          <a:bodyPr/>
          <a:lstStyle/>
          <a:p>
            <a:r>
              <a:rPr lang="en-US"/>
              <a:t>From Recipes to Local Cuisine</a:t>
            </a:r>
          </a:p>
        </p:txBody>
      </p:sp>
      <p:sp>
        <p:nvSpPr>
          <p:cNvPr id="5" name="Text Placeholder 4">
            <a:extLst>
              <a:ext uri="{FF2B5EF4-FFF2-40B4-BE49-F238E27FC236}">
                <a16:creationId xmlns:a16="http://schemas.microsoft.com/office/drawing/2014/main" id="{C21BE7E7-EA82-4422-1C20-0BE8ABDDF528}"/>
              </a:ext>
            </a:extLst>
          </p:cNvPr>
          <p:cNvSpPr>
            <a:spLocks noGrp="1"/>
          </p:cNvSpPr>
          <p:nvPr>
            <p:ph type="body" idx="1"/>
          </p:nvPr>
        </p:nvSpPr>
        <p:spPr/>
        <p:txBody>
          <a:bodyPr/>
          <a:lstStyle/>
          <a:p>
            <a:r>
              <a:rPr lang="en-US"/>
              <a:t>Why One-Size-Fits-All Doesn't Work</a:t>
            </a:r>
          </a:p>
        </p:txBody>
      </p:sp>
      <p:sp>
        <p:nvSpPr>
          <p:cNvPr id="6" name="Content Placeholder 5">
            <a:extLst>
              <a:ext uri="{FF2B5EF4-FFF2-40B4-BE49-F238E27FC236}">
                <a16:creationId xmlns:a16="http://schemas.microsoft.com/office/drawing/2014/main" id="{45DA502F-C576-0290-A5EB-37A4D78DD0E5}"/>
              </a:ext>
            </a:extLst>
          </p:cNvPr>
          <p:cNvSpPr>
            <a:spLocks noGrp="1"/>
          </p:cNvSpPr>
          <p:nvPr>
            <p:ph sz="half" idx="2"/>
          </p:nvPr>
        </p:nvSpPr>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Discipleship is not a copy-paste model</a:t>
            </a:r>
          </a:p>
          <a:p>
            <a:pPr>
              <a:buFont typeface="Arial" panose="020B0604020202020204" pitchFamily="34" charset="0"/>
              <a:buChar char="•"/>
            </a:pPr>
            <a:r>
              <a:rPr lang="en-US" dirty="0"/>
              <a:t>We need both:</a:t>
            </a:r>
          </a:p>
          <a:p>
            <a:pPr marL="742950" lvl="1" indent="-285750">
              <a:buFont typeface="Arial" panose="020B0604020202020204" pitchFamily="34" charset="0"/>
              <a:buChar char="•"/>
            </a:pPr>
            <a:r>
              <a:rPr lang="en-US" b="1" dirty="0"/>
              <a:t>Universal practices</a:t>
            </a:r>
            <a:r>
              <a:rPr lang="en-US" dirty="0"/>
              <a:t> rooted in Scripture and Christ</a:t>
            </a:r>
          </a:p>
          <a:p>
            <a:pPr marL="742950" lvl="1" indent="-285750">
              <a:buFont typeface="Arial" panose="020B0604020202020204" pitchFamily="34" charset="0"/>
              <a:buChar char="•"/>
            </a:pPr>
            <a:r>
              <a:rPr lang="en-US" b="1" dirty="0"/>
              <a:t>Local expressions</a:t>
            </a:r>
            <a:r>
              <a:rPr lang="en-US" dirty="0"/>
              <a:t> that reflect your community's context</a:t>
            </a:r>
          </a:p>
          <a:p>
            <a:pPr>
              <a:buFont typeface="Arial" panose="020B0604020202020204" pitchFamily="34" charset="0"/>
              <a:buChar char="•"/>
            </a:pPr>
            <a:r>
              <a:rPr lang="en-US" dirty="0"/>
              <a:t>Think local </a:t>
            </a:r>
            <a:r>
              <a:rPr lang="en-US" i="1" dirty="0"/>
              <a:t>cuisine</a:t>
            </a:r>
            <a:r>
              <a:rPr lang="en-US" dirty="0"/>
              <a:t>, not national franchise</a:t>
            </a:r>
          </a:p>
          <a:p>
            <a:endParaRPr lang="en-US" dirty="0"/>
          </a:p>
        </p:txBody>
      </p:sp>
    </p:spTree>
    <p:extLst>
      <p:ext uri="{BB962C8B-B14F-4D97-AF65-F5344CB8AC3E}">
        <p14:creationId xmlns:p14="http://schemas.microsoft.com/office/powerpoint/2010/main" val="403632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334D"/>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800D582-1795-B6F9-577E-CE53152034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 t="6202" r="-1"/>
          <a:stretch/>
        </p:blipFill>
        <p:spPr bwMode="auto">
          <a:xfrm>
            <a:off x="756356" y="0"/>
            <a:ext cx="1100948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5FF627-6A4E-048E-FF1F-5BE3A20C3FE1}"/>
              </a:ext>
            </a:extLst>
          </p:cNvPr>
          <p:cNvSpPr txBox="1"/>
          <p:nvPr/>
        </p:nvSpPr>
        <p:spPr>
          <a:xfrm>
            <a:off x="4103510" y="5930375"/>
            <a:ext cx="6090356"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Spiritually rooted and culturally aware</a:t>
            </a:r>
          </a:p>
          <a:p>
            <a:pPr marL="285750" indent="-285750">
              <a:buFont typeface="Arial" panose="020B0604020202020204" pitchFamily="34" charset="0"/>
              <a:buChar char="•"/>
            </a:pPr>
            <a:r>
              <a:rPr lang="en-US" dirty="0">
                <a:solidFill>
                  <a:schemeClr val="bg1"/>
                </a:solidFill>
              </a:rPr>
              <a:t>Holistic and sustainable</a:t>
            </a:r>
          </a:p>
          <a:p>
            <a:pPr marL="285750" indent="-285750">
              <a:buFont typeface="Arial" panose="020B0604020202020204" pitchFamily="34" charset="0"/>
              <a:buChar char="•"/>
            </a:pPr>
            <a:r>
              <a:rPr lang="en-US" dirty="0">
                <a:solidFill>
                  <a:schemeClr val="bg1"/>
                </a:solidFill>
              </a:rPr>
              <a:t>Disciples formed in real life, not just programs</a:t>
            </a:r>
          </a:p>
          <a:p>
            <a:endParaRPr lang="en-US" dirty="0"/>
          </a:p>
        </p:txBody>
      </p:sp>
      <p:cxnSp>
        <p:nvCxnSpPr>
          <p:cNvPr id="8" name="Straight Arrow Connector 7">
            <a:extLst>
              <a:ext uri="{FF2B5EF4-FFF2-40B4-BE49-F238E27FC236}">
                <a16:creationId xmlns:a16="http://schemas.microsoft.com/office/drawing/2014/main" id="{EA6F9E10-064B-3D07-0072-EE04BABBD7B3}"/>
              </a:ext>
            </a:extLst>
          </p:cNvPr>
          <p:cNvCxnSpPr/>
          <p:nvPr/>
        </p:nvCxnSpPr>
        <p:spPr>
          <a:xfrm flipV="1">
            <a:off x="6096000" y="4707468"/>
            <a:ext cx="0" cy="1049866"/>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86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E5D3-FFF6-75DB-E3FD-7AE953A3E7C3}"/>
              </a:ext>
            </a:extLst>
          </p:cNvPr>
          <p:cNvSpPr>
            <a:spLocks noGrp="1"/>
          </p:cNvSpPr>
          <p:nvPr>
            <p:ph type="title"/>
          </p:nvPr>
        </p:nvSpPr>
        <p:spPr>
          <a:xfrm>
            <a:off x="839788" y="668337"/>
            <a:ext cx="10515600" cy="1022351"/>
          </a:xfrm>
        </p:spPr>
        <p:txBody>
          <a:bodyPr anchor="ctr">
            <a:normAutofit/>
          </a:bodyPr>
          <a:lstStyle/>
          <a:p>
            <a:r>
              <a:rPr lang="en-US" b="1"/>
              <a:t>What Does Maturity Look Like?</a:t>
            </a:r>
            <a:r>
              <a:rPr lang="en-US"/>
              <a:t> </a:t>
            </a:r>
          </a:p>
        </p:txBody>
      </p:sp>
      <p:sp>
        <p:nvSpPr>
          <p:cNvPr id="4" name="Text Placeholder 3">
            <a:extLst>
              <a:ext uri="{FF2B5EF4-FFF2-40B4-BE49-F238E27FC236}">
                <a16:creationId xmlns:a16="http://schemas.microsoft.com/office/drawing/2014/main" id="{0DC8AA27-5C7F-1E49-13E8-727D26A3DB64}"/>
              </a:ext>
            </a:extLst>
          </p:cNvPr>
          <p:cNvSpPr>
            <a:spLocks noGrp="1"/>
          </p:cNvSpPr>
          <p:nvPr>
            <p:ph type="body" idx="1"/>
          </p:nvPr>
        </p:nvSpPr>
        <p:spPr>
          <a:xfrm>
            <a:off x="839788" y="1681163"/>
            <a:ext cx="10512424" cy="823912"/>
          </a:xfrm>
        </p:spPr>
        <p:txBody>
          <a:bodyPr anchor="b">
            <a:normAutofit/>
          </a:bodyPr>
          <a:lstStyle/>
          <a:p>
            <a:r>
              <a:rPr lang="en-US"/>
              <a:t>Start with the end in Mind:</a:t>
            </a:r>
          </a:p>
        </p:txBody>
      </p:sp>
      <p:graphicFrame>
        <p:nvGraphicFramePr>
          <p:cNvPr id="6" name="Content Placeholder 2">
            <a:extLst>
              <a:ext uri="{FF2B5EF4-FFF2-40B4-BE49-F238E27FC236}">
                <a16:creationId xmlns:a16="http://schemas.microsoft.com/office/drawing/2014/main" id="{68F66A62-FB33-1706-A6F1-D059194E7447}"/>
              </a:ext>
            </a:extLst>
          </p:cNvPr>
          <p:cNvGraphicFramePr>
            <a:graphicFrameLocks noGrp="1"/>
          </p:cNvGraphicFramePr>
          <p:nvPr>
            <p:ph sz="half" idx="2"/>
            <p:extLst>
              <p:ext uri="{D42A27DB-BD31-4B8C-83A1-F6EECF244321}">
                <p14:modId xmlns:p14="http://schemas.microsoft.com/office/powerpoint/2010/main" val="2281353188"/>
              </p:ext>
            </p:extLst>
          </p:nvPr>
        </p:nvGraphicFramePr>
        <p:xfrm>
          <a:off x="839787" y="2505075"/>
          <a:ext cx="10512423"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12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EC7C-DB59-43B4-9148-CEC3E04E4E28}"/>
              </a:ext>
            </a:extLst>
          </p:cNvPr>
          <p:cNvSpPr>
            <a:spLocks noGrp="1"/>
          </p:cNvSpPr>
          <p:nvPr>
            <p:ph type="title"/>
          </p:nvPr>
        </p:nvSpPr>
        <p:spPr>
          <a:xfrm>
            <a:off x="838200" y="365125"/>
            <a:ext cx="10515600" cy="1325563"/>
          </a:xfrm>
        </p:spPr>
        <p:txBody>
          <a:bodyPr anchor="ctr">
            <a:normAutofit fontScale="90000"/>
          </a:bodyPr>
          <a:lstStyle/>
          <a:p>
            <a:br>
              <a:rPr lang="en-US" b="1"/>
            </a:br>
            <a:r>
              <a:rPr lang="en-US" b="1"/>
              <a:t>Essential Ingredients of Any Pathway</a:t>
            </a:r>
            <a:endParaRPr lang="en-US"/>
          </a:p>
        </p:txBody>
      </p:sp>
      <p:graphicFrame>
        <p:nvGraphicFramePr>
          <p:cNvPr id="5" name="Content Placeholder 2">
            <a:extLst>
              <a:ext uri="{FF2B5EF4-FFF2-40B4-BE49-F238E27FC236}">
                <a16:creationId xmlns:a16="http://schemas.microsoft.com/office/drawing/2014/main" id="{D0E71242-B253-562B-9AB3-5EEDEDFB5638}"/>
              </a:ext>
            </a:extLst>
          </p:cNvPr>
          <p:cNvGraphicFramePr>
            <a:graphicFrameLocks noGrp="1"/>
          </p:cNvGraphicFramePr>
          <p:nvPr>
            <p:ph idx="1"/>
            <p:extLst>
              <p:ext uri="{D42A27DB-BD31-4B8C-83A1-F6EECF244321}">
                <p14:modId xmlns:p14="http://schemas.microsoft.com/office/powerpoint/2010/main" val="2592641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90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BD89E-DFE2-E9DB-B9D9-46A21CBD59BB}"/>
              </a:ext>
            </a:extLst>
          </p:cNvPr>
          <p:cNvSpPr>
            <a:spLocks noGrp="1"/>
          </p:cNvSpPr>
          <p:nvPr>
            <p:ph type="title"/>
          </p:nvPr>
        </p:nvSpPr>
        <p:spPr/>
        <p:txBody>
          <a:bodyPr/>
          <a:lstStyle/>
          <a:p>
            <a:r>
              <a:rPr lang="en-US"/>
              <a:t>The Journey of Discipleship</a:t>
            </a:r>
          </a:p>
        </p:txBody>
      </p:sp>
      <p:sp>
        <p:nvSpPr>
          <p:cNvPr id="5" name="Text Placeholder 4">
            <a:extLst>
              <a:ext uri="{FF2B5EF4-FFF2-40B4-BE49-F238E27FC236}">
                <a16:creationId xmlns:a16="http://schemas.microsoft.com/office/drawing/2014/main" id="{70BEFE3B-7A3E-DBCD-33F9-35F930A618C9}"/>
              </a:ext>
            </a:extLst>
          </p:cNvPr>
          <p:cNvSpPr>
            <a:spLocks noGrp="1"/>
          </p:cNvSpPr>
          <p:nvPr>
            <p:ph type="body" idx="1"/>
          </p:nvPr>
        </p:nvSpPr>
        <p:spPr/>
        <p:txBody>
          <a:bodyPr/>
          <a:lstStyle/>
          <a:p>
            <a:r>
              <a:rPr lang="en-US"/>
              <a:t>What a pathway needs to be.</a:t>
            </a:r>
          </a:p>
        </p:txBody>
      </p:sp>
      <p:graphicFrame>
        <p:nvGraphicFramePr>
          <p:cNvPr id="7" name="Content Placeholder 6">
            <a:extLst>
              <a:ext uri="{FF2B5EF4-FFF2-40B4-BE49-F238E27FC236}">
                <a16:creationId xmlns:a16="http://schemas.microsoft.com/office/drawing/2014/main" id="{316C3A57-D6E3-95A3-8AD0-B0BFA44E4DF6}"/>
              </a:ext>
            </a:extLst>
          </p:cNvPr>
          <p:cNvGraphicFramePr>
            <a:graphicFrameLocks noGrp="1"/>
          </p:cNvGraphicFramePr>
          <p:nvPr>
            <p:ph sz="half" idx="2"/>
            <p:extLst>
              <p:ext uri="{D42A27DB-BD31-4B8C-83A1-F6EECF244321}">
                <p14:modId xmlns:p14="http://schemas.microsoft.com/office/powerpoint/2010/main" val="554306751"/>
              </p:ext>
            </p:extLst>
          </p:nvPr>
        </p:nvGraphicFramePr>
        <p:xfrm>
          <a:off x="839788" y="2854699"/>
          <a:ext cx="10512424" cy="2595880"/>
        </p:xfrm>
        <a:graphic>
          <a:graphicData uri="http://schemas.openxmlformats.org/drawingml/2006/table">
            <a:tbl>
              <a:tblPr firstRow="1" bandRow="1">
                <a:tableStyleId>{5C22544A-7EE6-4342-B048-85BDC9FD1C3A}</a:tableStyleId>
              </a:tblPr>
              <a:tblGrid>
                <a:gridCol w="2414400">
                  <a:extLst>
                    <a:ext uri="{9D8B030D-6E8A-4147-A177-3AD203B41FA5}">
                      <a16:colId xmlns:a16="http://schemas.microsoft.com/office/drawing/2014/main" val="4139885840"/>
                    </a:ext>
                  </a:extLst>
                </a:gridCol>
                <a:gridCol w="8098024">
                  <a:extLst>
                    <a:ext uri="{9D8B030D-6E8A-4147-A177-3AD203B41FA5}">
                      <a16:colId xmlns:a16="http://schemas.microsoft.com/office/drawing/2014/main" val="212748998"/>
                    </a:ext>
                  </a:extLst>
                </a:gridCol>
              </a:tblGrid>
              <a:tr h="370840">
                <a:tc>
                  <a:txBody>
                    <a:bodyPr/>
                    <a:lstStyle/>
                    <a:p>
                      <a:r>
                        <a:rPr lang="en-US"/>
                        <a:t>Elements</a:t>
                      </a:r>
                    </a:p>
                  </a:txBody>
                  <a:tcPr/>
                </a:tc>
                <a:tc>
                  <a:txBody>
                    <a:bodyPr/>
                    <a:lstStyle/>
                    <a:p>
                      <a:r>
                        <a:rPr lang="en-US"/>
                        <a:t>Description</a:t>
                      </a:r>
                    </a:p>
                  </a:txBody>
                  <a:tcPr/>
                </a:tc>
                <a:extLst>
                  <a:ext uri="{0D108BD9-81ED-4DB2-BD59-A6C34878D82A}">
                    <a16:rowId xmlns:a16="http://schemas.microsoft.com/office/drawing/2014/main" val="1358849098"/>
                  </a:ext>
                </a:extLst>
              </a:tr>
              <a:tr h="370840">
                <a:tc>
                  <a:txBody>
                    <a:bodyPr/>
                    <a:lstStyle/>
                    <a:p>
                      <a:r>
                        <a:rPr lang="en-US" b="1"/>
                        <a:t>Meaningful</a:t>
                      </a:r>
                    </a:p>
                  </a:txBody>
                  <a:tcPr anchor="ctr"/>
                </a:tc>
                <a:tc>
                  <a:txBody>
                    <a:bodyPr/>
                    <a:lstStyle/>
                    <a:p>
                      <a:r>
                        <a:rPr lang="en-US"/>
                        <a:t>Clear why behind each step; spiritually relevant</a:t>
                      </a:r>
                    </a:p>
                  </a:txBody>
                  <a:tcPr anchor="ctr"/>
                </a:tc>
                <a:extLst>
                  <a:ext uri="{0D108BD9-81ED-4DB2-BD59-A6C34878D82A}">
                    <a16:rowId xmlns:a16="http://schemas.microsoft.com/office/drawing/2014/main" val="3657783203"/>
                  </a:ext>
                </a:extLst>
              </a:tr>
              <a:tr h="370840">
                <a:tc>
                  <a:txBody>
                    <a:bodyPr/>
                    <a:lstStyle/>
                    <a:p>
                      <a:r>
                        <a:rPr lang="en-US" b="1"/>
                        <a:t>Formational</a:t>
                      </a:r>
                    </a:p>
                  </a:txBody>
                  <a:tcPr anchor="ctr"/>
                </a:tc>
                <a:tc>
                  <a:txBody>
                    <a:bodyPr/>
                    <a:lstStyle/>
                    <a:p>
                      <a:r>
                        <a:rPr lang="en-US"/>
                        <a:t>Leads to transformation, not just information</a:t>
                      </a:r>
                    </a:p>
                  </a:txBody>
                  <a:tcPr anchor="ctr"/>
                </a:tc>
                <a:extLst>
                  <a:ext uri="{0D108BD9-81ED-4DB2-BD59-A6C34878D82A}">
                    <a16:rowId xmlns:a16="http://schemas.microsoft.com/office/drawing/2014/main" val="3699984038"/>
                  </a:ext>
                </a:extLst>
              </a:tr>
              <a:tr h="370840">
                <a:tc>
                  <a:txBody>
                    <a:bodyPr/>
                    <a:lstStyle/>
                    <a:p>
                      <a:r>
                        <a:rPr lang="en-US" b="1"/>
                        <a:t>Communal</a:t>
                      </a:r>
                    </a:p>
                  </a:txBody>
                  <a:tcPr anchor="ctr"/>
                </a:tc>
                <a:tc>
                  <a:txBody>
                    <a:bodyPr/>
                    <a:lstStyle/>
                    <a:p>
                      <a:r>
                        <a:rPr lang="en-US"/>
                        <a:t>Done together, not in isolation</a:t>
                      </a:r>
                    </a:p>
                  </a:txBody>
                  <a:tcPr anchor="ctr"/>
                </a:tc>
                <a:extLst>
                  <a:ext uri="{0D108BD9-81ED-4DB2-BD59-A6C34878D82A}">
                    <a16:rowId xmlns:a16="http://schemas.microsoft.com/office/drawing/2014/main" val="1586258139"/>
                  </a:ext>
                </a:extLst>
              </a:tr>
              <a:tr h="370840">
                <a:tc>
                  <a:txBody>
                    <a:bodyPr/>
                    <a:lstStyle/>
                    <a:p>
                      <a:r>
                        <a:rPr lang="en-US" b="1"/>
                        <a:t>Renewal</a:t>
                      </a:r>
                    </a:p>
                  </a:txBody>
                  <a:tcPr anchor="ctr"/>
                </a:tc>
                <a:tc>
                  <a:txBody>
                    <a:bodyPr/>
                    <a:lstStyle/>
                    <a:p>
                      <a:r>
                        <a:rPr lang="en-US"/>
                        <a:t>Connected to local mission and neighborhood</a:t>
                      </a:r>
                    </a:p>
                  </a:txBody>
                  <a:tcPr anchor="ctr"/>
                </a:tc>
                <a:extLst>
                  <a:ext uri="{0D108BD9-81ED-4DB2-BD59-A6C34878D82A}">
                    <a16:rowId xmlns:a16="http://schemas.microsoft.com/office/drawing/2014/main" val="4084124326"/>
                  </a:ext>
                </a:extLst>
              </a:tr>
              <a:tr h="370840">
                <a:tc>
                  <a:txBody>
                    <a:bodyPr/>
                    <a:lstStyle/>
                    <a:p>
                      <a:r>
                        <a:rPr lang="en-US" b="1"/>
                        <a:t>Rhythmic</a:t>
                      </a:r>
                    </a:p>
                  </a:txBody>
                  <a:tcPr anchor="ctr"/>
                </a:tc>
                <a:tc>
                  <a:txBody>
                    <a:bodyPr/>
                    <a:lstStyle/>
                    <a:p>
                      <a:r>
                        <a:rPr lang="en-US"/>
                        <a:t>Repeatable; allows for re-entry and long-term engagement</a:t>
                      </a:r>
                    </a:p>
                  </a:txBody>
                  <a:tcPr anchor="ctr"/>
                </a:tc>
                <a:extLst>
                  <a:ext uri="{0D108BD9-81ED-4DB2-BD59-A6C34878D82A}">
                    <a16:rowId xmlns:a16="http://schemas.microsoft.com/office/drawing/2014/main" val="2283793145"/>
                  </a:ext>
                </a:extLst>
              </a:tr>
              <a:tr h="370840">
                <a:tc>
                  <a:txBody>
                    <a:bodyPr/>
                    <a:lstStyle/>
                    <a:p>
                      <a:r>
                        <a:rPr lang="en-US" b="1"/>
                        <a:t>Meaningful</a:t>
                      </a:r>
                    </a:p>
                  </a:txBody>
                  <a:tcPr anchor="ctr"/>
                </a:tc>
                <a:tc>
                  <a:txBody>
                    <a:bodyPr/>
                    <a:lstStyle/>
                    <a:p>
                      <a:r>
                        <a:rPr lang="en-US"/>
                        <a:t>Clear why behind each step; spiritually relevant</a:t>
                      </a:r>
                    </a:p>
                  </a:txBody>
                  <a:tcPr anchor="ctr"/>
                </a:tc>
                <a:extLst>
                  <a:ext uri="{0D108BD9-81ED-4DB2-BD59-A6C34878D82A}">
                    <a16:rowId xmlns:a16="http://schemas.microsoft.com/office/drawing/2014/main" val="1246424702"/>
                  </a:ext>
                </a:extLst>
              </a:tr>
            </a:tbl>
          </a:graphicData>
        </a:graphic>
      </p:graphicFrame>
    </p:spTree>
    <p:extLst>
      <p:ext uri="{BB962C8B-B14F-4D97-AF65-F5344CB8AC3E}">
        <p14:creationId xmlns:p14="http://schemas.microsoft.com/office/powerpoint/2010/main" val="90828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3B1DBB-8F6D-817D-93EA-4AA453DD81D6}"/>
              </a:ext>
            </a:extLst>
          </p:cNvPr>
          <p:cNvSpPr>
            <a:spLocks noGrp="1"/>
          </p:cNvSpPr>
          <p:nvPr>
            <p:ph type="title"/>
          </p:nvPr>
        </p:nvSpPr>
        <p:spPr/>
        <p:txBody>
          <a:bodyPr/>
          <a:lstStyle/>
          <a:p>
            <a:r>
              <a:rPr lang="en-US"/>
              <a:t>The Three Formational Questions</a:t>
            </a:r>
          </a:p>
        </p:txBody>
      </p:sp>
      <p:sp>
        <p:nvSpPr>
          <p:cNvPr id="6" name="Content Placeholder 5">
            <a:extLst>
              <a:ext uri="{FF2B5EF4-FFF2-40B4-BE49-F238E27FC236}">
                <a16:creationId xmlns:a16="http://schemas.microsoft.com/office/drawing/2014/main" id="{7AB22178-6273-BD1F-393F-165EED61B8FF}"/>
              </a:ext>
            </a:extLst>
          </p:cNvPr>
          <p:cNvSpPr>
            <a:spLocks noGrp="1"/>
          </p:cNvSpPr>
          <p:nvPr>
            <p:ph idx="1"/>
          </p:nvPr>
        </p:nvSpPr>
        <p:spPr/>
        <p:txBody>
          <a:bodyPr/>
          <a:lstStyle/>
          <a:p>
            <a:pPr>
              <a:buFont typeface="Arial" panose="020B0604020202020204" pitchFamily="34" charset="0"/>
              <a:buChar char="•"/>
            </a:pPr>
            <a:r>
              <a:rPr lang="en-US"/>
              <a:t>How does Jesus address this?</a:t>
            </a:r>
          </a:p>
          <a:p>
            <a:pPr>
              <a:buFont typeface="Arial" panose="020B0604020202020204" pitchFamily="34" charset="0"/>
              <a:buChar char="•"/>
            </a:pPr>
            <a:r>
              <a:rPr lang="en-US"/>
              <a:t>How do I address this?</a:t>
            </a:r>
          </a:p>
          <a:p>
            <a:pPr>
              <a:buFont typeface="Arial" panose="020B0604020202020204" pitchFamily="34" charset="0"/>
              <a:buChar char="•"/>
            </a:pPr>
            <a:r>
              <a:rPr lang="en-US"/>
              <a:t>How does our community address this?</a:t>
            </a:r>
          </a:p>
          <a:p>
            <a:endParaRPr lang="en-US"/>
          </a:p>
        </p:txBody>
      </p:sp>
    </p:spTree>
    <p:extLst>
      <p:ext uri="{BB962C8B-B14F-4D97-AF65-F5344CB8AC3E}">
        <p14:creationId xmlns:p14="http://schemas.microsoft.com/office/powerpoint/2010/main" val="193610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445D3A-B654-DC44-E69C-C28955052776}"/>
              </a:ext>
            </a:extLst>
          </p:cNvPr>
          <p:cNvSpPr>
            <a:spLocks noGrp="1"/>
          </p:cNvSpPr>
          <p:nvPr>
            <p:ph type="title"/>
          </p:nvPr>
        </p:nvSpPr>
        <p:spPr>
          <a:xfrm>
            <a:off x="838200" y="500062"/>
            <a:ext cx="10515600" cy="1325563"/>
          </a:xfrm>
        </p:spPr>
        <p:txBody>
          <a:bodyPr>
            <a:normAutofit/>
          </a:bodyPr>
          <a:lstStyle/>
          <a:p>
            <a:r>
              <a:rPr lang="en-US" sz="3600"/>
              <a:t>Pathways Cultivate Conditions for Growth</a:t>
            </a:r>
          </a:p>
        </p:txBody>
      </p:sp>
      <p:sp>
        <p:nvSpPr>
          <p:cNvPr id="6" name="Content Placeholder 5">
            <a:extLst>
              <a:ext uri="{FF2B5EF4-FFF2-40B4-BE49-F238E27FC236}">
                <a16:creationId xmlns:a16="http://schemas.microsoft.com/office/drawing/2014/main" id="{3BE40EDC-45E1-E0FE-B4F7-D40418D82CFA}"/>
              </a:ext>
            </a:extLst>
          </p:cNvPr>
          <p:cNvSpPr>
            <a:spLocks noGrp="1"/>
          </p:cNvSpPr>
          <p:nvPr>
            <p:ph idx="1"/>
          </p:nvPr>
        </p:nvSpPr>
        <p:spPr/>
        <p:txBody>
          <a:bodyPr/>
          <a:lstStyle/>
          <a:p>
            <a:pPr>
              <a:buFont typeface="Arial" panose="020B0604020202020204" pitchFamily="34" charset="0"/>
              <a:buChar char="•"/>
            </a:pPr>
            <a:r>
              <a:rPr lang="en-US"/>
              <a:t>You don’t need a perfect plan</a:t>
            </a:r>
          </a:p>
          <a:p>
            <a:pPr>
              <a:buFont typeface="Arial" panose="020B0604020202020204" pitchFamily="34" charset="0"/>
              <a:buChar char="•"/>
            </a:pPr>
            <a:r>
              <a:rPr lang="en-US"/>
              <a:t>Start with clarity, humility, and hope</a:t>
            </a:r>
          </a:p>
          <a:p>
            <a:pPr>
              <a:buFont typeface="Arial" panose="020B0604020202020204" pitchFamily="34" charset="0"/>
              <a:buChar char="•"/>
            </a:pPr>
            <a:r>
              <a:rPr lang="en-US"/>
              <a:t>Focus on creating a structure where Christlike maturity can grow</a:t>
            </a:r>
          </a:p>
          <a:p>
            <a:endParaRPr lang="en-US"/>
          </a:p>
        </p:txBody>
      </p:sp>
    </p:spTree>
    <p:extLst>
      <p:ext uri="{BB962C8B-B14F-4D97-AF65-F5344CB8AC3E}">
        <p14:creationId xmlns:p14="http://schemas.microsoft.com/office/powerpoint/2010/main" val="3719286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GCI SemiBold"/>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5634</TotalTime>
  <Words>2456</Words>
  <Application>Microsoft Office PowerPoint</Application>
  <PresentationFormat>Widescreen</PresentationFormat>
  <Paragraphs>263</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GCI SemiBold</vt:lpstr>
      <vt:lpstr>Roboto</vt:lpstr>
      <vt:lpstr>Roboto Slab</vt:lpstr>
      <vt:lpstr>Wingdings 3</vt:lpstr>
      <vt:lpstr>Office Theme</vt:lpstr>
      <vt:lpstr>PowerPoint Presentation</vt:lpstr>
      <vt:lpstr>Reflect </vt:lpstr>
      <vt:lpstr>From Recipes to Local Cuisine</vt:lpstr>
      <vt:lpstr>PowerPoint Presentation</vt:lpstr>
      <vt:lpstr>What Does Maturity Look Like? </vt:lpstr>
      <vt:lpstr> Essential Ingredients of Any Pathway</vt:lpstr>
      <vt:lpstr>The Journey of Discipleship</vt:lpstr>
      <vt:lpstr>The Three Formational Questions</vt:lpstr>
      <vt:lpstr>Pathways Cultivate Conditions for Growth</vt:lpstr>
      <vt:lpstr>From Reflection to Pathway</vt:lpstr>
      <vt:lpstr>Markers of Maturity – GC City A</vt:lpstr>
      <vt:lpstr>Assumptions &amp; Culture– GC City A</vt:lpstr>
      <vt:lpstr>From Reflection to Pathway</vt:lpstr>
      <vt:lpstr>Consider</vt:lpstr>
      <vt:lpstr>NEXT STEPS: </vt:lpstr>
      <vt:lpstr>Mapping Your Pathway Framework</vt:lpstr>
      <vt:lpstr>Next Steps:</vt:lpstr>
    </vt:vector>
  </TitlesOfParts>
  <Company>Grace Communion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Hartman</dc:creator>
  <cp:lastModifiedBy>Michelle Hartman</cp:lastModifiedBy>
  <cp:revision>2</cp:revision>
  <dcterms:created xsi:type="dcterms:W3CDTF">2025-01-16T17:02:53Z</dcterms:created>
  <dcterms:modified xsi:type="dcterms:W3CDTF">2025-06-10T13:43:32Z</dcterms:modified>
</cp:coreProperties>
</file>